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09" r:id="rId5"/>
    <p:sldId id="312" r:id="rId6"/>
    <p:sldId id="288" r:id="rId7"/>
    <p:sldId id="313" r:id="rId8"/>
    <p:sldId id="295" r:id="rId9"/>
    <p:sldId id="315" r:id="rId10"/>
    <p:sldId id="310" r:id="rId11"/>
    <p:sldId id="260" r:id="rId12"/>
    <p:sldId id="316" r:id="rId13"/>
    <p:sldId id="317" r:id="rId14"/>
    <p:sldId id="318" r:id="rId15"/>
    <p:sldId id="306" r:id="rId16"/>
    <p:sldId id="319" r:id="rId17"/>
    <p:sldId id="320" r:id="rId18"/>
    <p:sldId id="321" r:id="rId19"/>
    <p:sldId id="287" r:id="rId20"/>
    <p:sldId id="296" r:id="rId21"/>
    <p:sldId id="3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33" autoAdjust="0"/>
    <p:restoredTop sz="94524" autoAdjust="0"/>
  </p:normalViewPr>
  <p:slideViewPr>
    <p:cSldViewPr snapToGrid="0">
      <p:cViewPr varScale="1">
        <p:scale>
          <a:sx n="81" d="100"/>
          <a:sy n="81" d="100"/>
        </p:scale>
        <p:origin x="184" y="116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6">
                  <a:lumMod val="25000"/>
                  <a:lumOff val="75000"/>
                </a:schemeClr>
              </a:solidFill>
              <a:ln>
                <a:noFill/>
              </a:ln>
              <a:effectLst/>
            </c:spPr>
            <c:extLst>
              <c:ext xmlns:c16="http://schemas.microsoft.com/office/drawing/2014/chart" uri="{C3380CC4-5D6E-409C-BE32-E72D297353CC}">
                <c16:uniqueId val="{00000004-0761-4B6C-94EB-8BD699C6F88A}"/>
              </c:ext>
            </c:extLst>
          </c:dPt>
          <c:dPt>
            <c:idx val="1"/>
            <c:invertIfNegative val="0"/>
            <c:bubble3D val="0"/>
            <c:spPr>
              <a:solidFill>
                <a:schemeClr val="accent6">
                  <a:lumMod val="50000"/>
                  <a:lumOff val="50000"/>
                </a:schemeClr>
              </a:solidFill>
              <a:ln>
                <a:noFill/>
              </a:ln>
              <a:effectLst/>
            </c:spPr>
            <c:extLst>
              <c:ext xmlns:c16="http://schemas.microsoft.com/office/drawing/2014/chart" uri="{C3380CC4-5D6E-409C-BE32-E72D297353CC}">
                <c16:uniqueId val="{00000001-0761-4B6C-94EB-8BD699C6F88A}"/>
              </c:ext>
            </c:extLst>
          </c:dPt>
          <c:dPt>
            <c:idx val="2"/>
            <c:invertIfNegative val="0"/>
            <c:bubble3D val="0"/>
            <c:spPr>
              <a:solidFill>
                <a:schemeClr val="accent6">
                  <a:lumMod val="75000"/>
                  <a:lumOff val="25000"/>
                </a:schemeClr>
              </a:solidFill>
              <a:ln>
                <a:noFill/>
              </a:ln>
              <a:effectLst/>
            </c:spPr>
            <c:extLst>
              <c:ext xmlns:c16="http://schemas.microsoft.com/office/drawing/2014/chart" uri="{C3380CC4-5D6E-409C-BE32-E72D297353CC}">
                <c16:uniqueId val="{00000002-0761-4B6C-94EB-8BD699C6F88A}"/>
              </c:ext>
            </c:extLst>
          </c:dPt>
          <c:dPt>
            <c:idx val="3"/>
            <c:invertIfNegative val="0"/>
            <c:bubble3D val="0"/>
            <c:spPr>
              <a:solidFill>
                <a:schemeClr val="accent6">
                  <a:lumMod val="90000"/>
                  <a:lumOff val="10000"/>
                </a:schemeClr>
              </a:solidFill>
              <a:ln>
                <a:noFill/>
              </a:ln>
              <a:effectLst/>
            </c:spPr>
            <c:extLst>
              <c:ext xmlns:c16="http://schemas.microsoft.com/office/drawing/2014/chart" uri="{C3380CC4-5D6E-409C-BE32-E72D297353CC}">
                <c16:uniqueId val="{00000003-0761-4B6C-94EB-8BD699C6F88A}"/>
              </c:ext>
            </c:extLst>
          </c:dPt>
          <c:cat>
            <c:numRef>
              <c:f>Sheet1!$A$2:$A$5</c:f>
              <c:numCache>
                <c:formatCode>General</c:formatCode>
                <c:ptCount val="4"/>
                <c:pt idx="0">
                  <c:v>2022</c:v>
                </c:pt>
                <c:pt idx="1">
                  <c:v>2023</c:v>
                </c:pt>
                <c:pt idx="2">
                  <c:v>2024</c:v>
                </c:pt>
                <c:pt idx="3">
                  <c:v>2025</c:v>
                </c:pt>
              </c:numCache>
            </c:num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8/25/23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8/25/23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www.writinghelp-central.com/sample-business-proposal.html" TargetMode="External"/><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39696" y="1999526"/>
            <a:ext cx="4027990" cy="2858947"/>
          </a:xfrm>
        </p:spPr>
        <p:txBody>
          <a:bodyPr>
            <a:normAutofit/>
          </a:bodyPr>
          <a:lstStyle/>
          <a:p>
            <a:r>
              <a:rPr lang="en-US" sz="5400" dirty="0"/>
              <a:t>BUSINESS PROPOSAL (cont.)</a:t>
            </a:r>
          </a:p>
        </p:txBody>
      </p:sp>
      <p:pic>
        <p:nvPicPr>
          <p:cNvPr id="7" name="Picture 6" descr="A group of people sitting around a table&#10;&#10;Description automatically generated with low confidence">
            <a:extLst>
              <a:ext uri="{FF2B5EF4-FFF2-40B4-BE49-F238E27FC236}">
                <a16:creationId xmlns:a16="http://schemas.microsoft.com/office/drawing/2014/main" id="{8CE291D7-AEC8-A63B-8072-B9D5E1539B55}"/>
              </a:ext>
            </a:extLst>
          </p:cNvPr>
          <p:cNvPicPr>
            <a:picLocks noChangeAspect="1"/>
          </p:cNvPicPr>
          <p:nvPr/>
        </p:nvPicPr>
        <p:blipFill>
          <a:blip r:embed="rId2"/>
          <a:stretch>
            <a:fillRect/>
          </a:stretch>
        </p:blipFill>
        <p:spPr>
          <a:xfrm>
            <a:off x="1300480" y="1098759"/>
            <a:ext cx="4660482" cy="4660482"/>
          </a:xfrm>
          <a:prstGeom prst="rect">
            <a:avLst/>
          </a:prstGeom>
        </p:spPr>
      </p:pic>
      <p:pic>
        <p:nvPicPr>
          <p:cNvPr id="4" name="Picture 3" descr="Logo&#10;&#10;Description automatically generated">
            <a:extLst>
              <a:ext uri="{FF2B5EF4-FFF2-40B4-BE49-F238E27FC236}">
                <a16:creationId xmlns:a16="http://schemas.microsoft.com/office/drawing/2014/main" id="{923C4FBD-0D11-4717-085E-13C9296F57A4}"/>
              </a:ext>
            </a:extLst>
          </p:cNvPr>
          <p:cNvPicPr>
            <a:picLocks noChangeAspect="1"/>
          </p:cNvPicPr>
          <p:nvPr/>
        </p:nvPicPr>
        <p:blipFill>
          <a:blip r:embed="rId3">
            <a:biLevel thresh="75000"/>
          </a:blip>
          <a:stretch>
            <a:fillRect/>
          </a:stretch>
        </p:blipFill>
        <p:spPr>
          <a:xfrm>
            <a:off x="10891520" y="5530456"/>
            <a:ext cx="1211079" cy="1327544"/>
          </a:xfrm>
          <a:prstGeom prst="rect">
            <a:avLst/>
          </a:prstGeom>
        </p:spPr>
      </p:pic>
      <p:pic>
        <p:nvPicPr>
          <p:cNvPr id="5" name="Picture 4" descr="Logo&#10;&#10;Description automatically generated">
            <a:extLst>
              <a:ext uri="{FF2B5EF4-FFF2-40B4-BE49-F238E27FC236}">
                <a16:creationId xmlns:a16="http://schemas.microsoft.com/office/drawing/2014/main" id="{BC2D8E43-BE95-CF35-0A35-757A391AD65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9670" y="237281"/>
            <a:ext cx="2293751" cy="683270"/>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 letter&#10;&#10;Description automatically generated">
            <a:extLst>
              <a:ext uri="{FF2B5EF4-FFF2-40B4-BE49-F238E27FC236}">
                <a16:creationId xmlns:a16="http://schemas.microsoft.com/office/drawing/2014/main" id="{8F099C88-981E-8706-79CA-AA3C47633954}"/>
              </a:ext>
            </a:extLst>
          </p:cNvPr>
          <p:cNvPicPr>
            <a:picLocks noChangeAspect="1"/>
          </p:cNvPicPr>
          <p:nvPr/>
        </p:nvPicPr>
        <p:blipFill>
          <a:blip r:embed="rId2"/>
          <a:stretch>
            <a:fillRect/>
          </a:stretch>
        </p:blipFill>
        <p:spPr>
          <a:xfrm rot="19731461">
            <a:off x="882010" y="2785125"/>
            <a:ext cx="4283967" cy="6055574"/>
          </a:xfrm>
          <a:prstGeom prst="rect">
            <a:avLst/>
          </a:prstGeom>
          <a:ln>
            <a:solidFill>
              <a:schemeClr val="bg2"/>
            </a:solidFill>
          </a:ln>
        </p:spPr>
      </p:pic>
      <p:sp>
        <p:nvSpPr>
          <p:cNvPr id="44" name="Google Shape;134;p5">
            <a:extLst>
              <a:ext uri="{FF2B5EF4-FFF2-40B4-BE49-F238E27FC236}">
                <a16:creationId xmlns:a16="http://schemas.microsoft.com/office/drawing/2014/main" id="{57F8E810-5154-A4A8-9E45-70FDB386684C}"/>
              </a:ext>
            </a:extLst>
          </p:cNvPr>
          <p:cNvSpPr txBox="1">
            <a:spLocks noGrp="1"/>
          </p:cNvSpPr>
          <p:nvPr>
            <p:ph type="title"/>
          </p:nvPr>
        </p:nvSpPr>
        <p:spPr>
          <a:xfrm>
            <a:off x="904755" y="387145"/>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Let’s practice!</a:t>
            </a:r>
            <a:endParaRPr dirty="0"/>
          </a:p>
        </p:txBody>
      </p:sp>
      <p:sp>
        <p:nvSpPr>
          <p:cNvPr id="45" name="Google Shape;135;p5">
            <a:extLst>
              <a:ext uri="{FF2B5EF4-FFF2-40B4-BE49-F238E27FC236}">
                <a16:creationId xmlns:a16="http://schemas.microsoft.com/office/drawing/2014/main" id="{3B7D0E9A-9274-6D3D-1294-91681C273F42}"/>
              </a:ext>
            </a:extLst>
          </p:cNvPr>
          <p:cNvSpPr txBox="1">
            <a:spLocks/>
          </p:cNvSpPr>
          <p:nvPr/>
        </p:nvSpPr>
        <p:spPr>
          <a:xfrm>
            <a:off x="904755" y="1632381"/>
            <a:ext cx="3873532" cy="1962876"/>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rtl="0">
              <a:lnSpc>
                <a:spcPct val="100000"/>
              </a:lnSpc>
              <a:spcBef>
                <a:spcPts val="0"/>
              </a:spcBef>
              <a:spcAft>
                <a:spcPts val="0"/>
              </a:spcAft>
              <a:buSzPts val="1800"/>
              <a:buNone/>
            </a:pPr>
            <a:r>
              <a:rPr lang="en-US" dirty="0"/>
              <a:t>Let’s discuss and compose the finance and conclusion of the project.</a:t>
            </a:r>
          </a:p>
        </p:txBody>
      </p:sp>
      <p:pic>
        <p:nvPicPr>
          <p:cNvPr id="2" name="Picture 1">
            <a:extLst>
              <a:ext uri="{FF2B5EF4-FFF2-40B4-BE49-F238E27FC236}">
                <a16:creationId xmlns:a16="http://schemas.microsoft.com/office/drawing/2014/main" id="{6EA33D50-4134-14F6-FE82-71F1E0CB18D5}"/>
              </a:ext>
            </a:extLst>
          </p:cNvPr>
          <p:cNvPicPr>
            <a:picLocks noChangeAspect="1"/>
          </p:cNvPicPr>
          <p:nvPr/>
        </p:nvPicPr>
        <p:blipFill>
          <a:blip r:embed="rId3"/>
          <a:stretch>
            <a:fillRect/>
          </a:stretch>
        </p:blipFill>
        <p:spPr>
          <a:xfrm>
            <a:off x="9013162" y="678323"/>
            <a:ext cx="2859523" cy="2328373"/>
          </a:xfrm>
          <a:prstGeom prst="rect">
            <a:avLst/>
          </a:prstGeom>
        </p:spPr>
      </p:pic>
      <p:pic>
        <p:nvPicPr>
          <p:cNvPr id="3" name="Picture 2">
            <a:extLst>
              <a:ext uri="{FF2B5EF4-FFF2-40B4-BE49-F238E27FC236}">
                <a16:creationId xmlns:a16="http://schemas.microsoft.com/office/drawing/2014/main" id="{9715DA27-5458-E747-51F8-42E25A6E1EE6}"/>
              </a:ext>
            </a:extLst>
          </p:cNvPr>
          <p:cNvPicPr>
            <a:picLocks noChangeAspect="1"/>
          </p:cNvPicPr>
          <p:nvPr/>
        </p:nvPicPr>
        <p:blipFill>
          <a:blip r:embed="rId4"/>
          <a:stretch>
            <a:fillRect/>
          </a:stretch>
        </p:blipFill>
        <p:spPr>
          <a:xfrm>
            <a:off x="5688712" y="617247"/>
            <a:ext cx="3155946" cy="2380867"/>
          </a:xfrm>
          <a:prstGeom prst="rect">
            <a:avLst/>
          </a:prstGeom>
        </p:spPr>
      </p:pic>
      <p:pic>
        <p:nvPicPr>
          <p:cNvPr id="4" name="Picture 3">
            <a:extLst>
              <a:ext uri="{FF2B5EF4-FFF2-40B4-BE49-F238E27FC236}">
                <a16:creationId xmlns:a16="http://schemas.microsoft.com/office/drawing/2014/main" id="{857F7B90-EAE5-B162-2B08-E487F8710773}"/>
              </a:ext>
            </a:extLst>
          </p:cNvPr>
          <p:cNvPicPr>
            <a:picLocks noChangeAspect="1"/>
          </p:cNvPicPr>
          <p:nvPr/>
        </p:nvPicPr>
        <p:blipFill>
          <a:blip r:embed="rId5"/>
          <a:stretch>
            <a:fillRect/>
          </a:stretch>
        </p:blipFill>
        <p:spPr>
          <a:xfrm>
            <a:off x="5715000" y="3602620"/>
            <a:ext cx="6157685" cy="2733185"/>
          </a:xfrm>
          <a:prstGeom prst="rect">
            <a:avLst/>
          </a:prstGeom>
        </p:spPr>
      </p:pic>
    </p:spTree>
    <p:extLst>
      <p:ext uri="{BB962C8B-B14F-4D97-AF65-F5344CB8AC3E}">
        <p14:creationId xmlns:p14="http://schemas.microsoft.com/office/powerpoint/2010/main" val="157842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64;p9">
            <a:extLst>
              <a:ext uri="{FF2B5EF4-FFF2-40B4-BE49-F238E27FC236}">
                <a16:creationId xmlns:a16="http://schemas.microsoft.com/office/drawing/2014/main" id="{F194C01F-6A53-3AB3-87AC-8F47AE4B76E4}"/>
              </a:ext>
            </a:extLst>
          </p:cNvPr>
          <p:cNvSpPr txBox="1">
            <a:spLocks noGrp="1"/>
          </p:cNvSpPr>
          <p:nvPr>
            <p:ph type="title"/>
          </p:nvPr>
        </p:nvSpPr>
        <p:spPr>
          <a:xfrm>
            <a:off x="1066800" y="955111"/>
            <a:ext cx="10058400" cy="1371600"/>
          </a:xfrm>
          <a:prstGeom prst="rect">
            <a:avLst/>
          </a:prstGeom>
          <a:noFill/>
          <a:ln>
            <a:noFill/>
          </a:ln>
        </p:spPr>
        <p:txBody>
          <a:bodyPr spcFirstLastPara="1" wrap="square" lIns="91425" tIns="45700" rIns="91425" bIns="45700" anchor="ctr" anchorCtr="0">
            <a:normAutofit/>
          </a:bodyPr>
          <a:lstStyle/>
          <a:p>
            <a:pPr marL="571500" lvl="0" indent="-571500" algn="l" rtl="0">
              <a:lnSpc>
                <a:spcPct val="90000"/>
              </a:lnSpc>
              <a:spcBef>
                <a:spcPts val="0"/>
              </a:spcBef>
              <a:spcAft>
                <a:spcPts val="0"/>
              </a:spcAft>
              <a:buClr>
                <a:srgbClr val="262626"/>
              </a:buClr>
              <a:buSzPts val="4800"/>
              <a:buFont typeface="Wingdings" panose="05000000000000000000" pitchFamily="2" charset="2"/>
              <a:buChar char="v"/>
            </a:pPr>
            <a:r>
              <a:rPr lang="en-US" sz="4400" dirty="0"/>
              <a:t> Ethos, Pathos, and Logos </a:t>
            </a:r>
            <a:endParaRPr sz="4400" dirty="0"/>
          </a:p>
        </p:txBody>
      </p:sp>
      <p:sp>
        <p:nvSpPr>
          <p:cNvPr id="17" name="Google Shape;165;p9">
            <a:extLst>
              <a:ext uri="{FF2B5EF4-FFF2-40B4-BE49-F238E27FC236}">
                <a16:creationId xmlns:a16="http://schemas.microsoft.com/office/drawing/2014/main" id="{F83DC3A4-891F-2FE6-BC7C-5374D3D2BB24}"/>
              </a:ext>
            </a:extLst>
          </p:cNvPr>
          <p:cNvSpPr txBox="1">
            <a:spLocks/>
          </p:cNvSpPr>
          <p:nvPr/>
        </p:nvSpPr>
        <p:spPr>
          <a:xfrm>
            <a:off x="1296809" y="1746668"/>
            <a:ext cx="6202101" cy="393192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23901" indent="-571500">
              <a:lnSpc>
                <a:spcPct val="100000"/>
              </a:lnSpc>
              <a:spcBef>
                <a:spcPts val="0"/>
              </a:spcBef>
              <a:buSzPct val="100000"/>
            </a:pPr>
            <a:endParaRPr lang="en-US" sz="3600" dirty="0"/>
          </a:p>
          <a:p>
            <a:pPr>
              <a:lnSpc>
                <a:spcPct val="100000"/>
              </a:lnSpc>
              <a:spcBef>
                <a:spcPts val="900"/>
              </a:spcBef>
              <a:buSzPct val="100000"/>
            </a:pPr>
            <a:r>
              <a:rPr lang="en-US" sz="4000" b="1" dirty="0"/>
              <a:t> </a:t>
            </a:r>
            <a:r>
              <a:rPr lang="en-US" sz="4000" b="1" dirty="0">
                <a:solidFill>
                  <a:srgbClr val="0070C0"/>
                </a:solidFill>
              </a:rPr>
              <a:t>Ethos</a:t>
            </a:r>
            <a:r>
              <a:rPr lang="en-US" sz="3600" b="1" dirty="0"/>
              <a:t> </a:t>
            </a:r>
            <a:r>
              <a:rPr lang="en-US" sz="3200" dirty="0"/>
              <a:t>refers to credibility</a:t>
            </a:r>
            <a:endParaRPr lang="en-US" dirty="0"/>
          </a:p>
          <a:p>
            <a:pPr>
              <a:lnSpc>
                <a:spcPct val="100000"/>
              </a:lnSpc>
              <a:spcBef>
                <a:spcPts val="900"/>
              </a:spcBef>
              <a:buSzPct val="100000"/>
            </a:pPr>
            <a:r>
              <a:rPr lang="en-US" sz="4000" b="1" dirty="0"/>
              <a:t> </a:t>
            </a:r>
            <a:r>
              <a:rPr lang="en-US" sz="4000" b="1" dirty="0">
                <a:solidFill>
                  <a:schemeClr val="accent5">
                    <a:lumMod val="50000"/>
                  </a:schemeClr>
                </a:solidFill>
              </a:rPr>
              <a:t>Pathos</a:t>
            </a:r>
            <a:r>
              <a:rPr lang="en-US" sz="3600" dirty="0"/>
              <a:t> refers </a:t>
            </a:r>
            <a:r>
              <a:rPr lang="en-US" sz="3200" dirty="0"/>
              <a:t>passion and enthusiasm</a:t>
            </a:r>
            <a:endParaRPr lang="en-US" dirty="0"/>
          </a:p>
          <a:p>
            <a:pPr>
              <a:lnSpc>
                <a:spcPct val="100000"/>
              </a:lnSpc>
              <a:spcBef>
                <a:spcPts val="900"/>
              </a:spcBef>
              <a:buSzPct val="100000"/>
            </a:pPr>
            <a:r>
              <a:rPr lang="en-US" sz="4000" b="1" dirty="0"/>
              <a:t> </a:t>
            </a:r>
            <a:r>
              <a:rPr lang="en-US" sz="4000" b="1" dirty="0">
                <a:solidFill>
                  <a:srgbClr val="7030A0"/>
                </a:solidFill>
              </a:rPr>
              <a:t>Logos</a:t>
            </a:r>
            <a:r>
              <a:rPr lang="en-US" sz="3600" dirty="0"/>
              <a:t> </a:t>
            </a:r>
            <a:r>
              <a:rPr lang="en-US" sz="3200" dirty="0"/>
              <a:t>refers logic or reason</a:t>
            </a:r>
            <a:endParaRPr lang="en-US" sz="3200" b="1" dirty="0"/>
          </a:p>
        </p:txBody>
      </p:sp>
      <p:pic>
        <p:nvPicPr>
          <p:cNvPr id="18" name="Google Shape;166;p9">
            <a:extLst>
              <a:ext uri="{FF2B5EF4-FFF2-40B4-BE49-F238E27FC236}">
                <a16:creationId xmlns:a16="http://schemas.microsoft.com/office/drawing/2014/main" id="{8136BF47-EB74-95F0-9C13-887A0F96DD09}"/>
              </a:ext>
            </a:extLst>
          </p:cNvPr>
          <p:cNvPicPr preferRelativeResize="0"/>
          <p:nvPr/>
        </p:nvPicPr>
        <p:blipFill>
          <a:blip r:embed="rId2">
            <a:alphaModFix/>
          </a:blip>
          <a:stretch>
            <a:fillRect/>
          </a:stretch>
        </p:blipFill>
        <p:spPr>
          <a:xfrm>
            <a:off x="6793414" y="2776187"/>
            <a:ext cx="4101777" cy="2048616"/>
          </a:xfrm>
          <a:prstGeom prst="rect">
            <a:avLst/>
          </a:prstGeom>
          <a:noFill/>
          <a:ln>
            <a:noFill/>
          </a:ln>
        </p:spPr>
      </p:pic>
    </p:spTree>
    <p:extLst>
      <p:ext uri="{BB962C8B-B14F-4D97-AF65-F5344CB8AC3E}">
        <p14:creationId xmlns:p14="http://schemas.microsoft.com/office/powerpoint/2010/main" val="188721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1000"/>
                                        <p:tgtEl>
                                          <p:spTgt spid="17">
                                            <p:txEl>
                                              <p:pRg st="1" end="1"/>
                                            </p:txEl>
                                          </p:spTgt>
                                        </p:tgtEl>
                                      </p:cBhvr>
                                    </p:animEffect>
                                    <p:anim calcmode="lin" valueType="num">
                                      <p:cBhvr>
                                        <p:cTn id="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2" end="2"/>
                                            </p:txEl>
                                          </p:spTgt>
                                        </p:tgtEl>
                                        <p:attrNameLst>
                                          <p:attrName>style.visibility</p:attrName>
                                        </p:attrNameLst>
                                      </p:cBhvr>
                                      <p:to>
                                        <p:strVal val="visible"/>
                                      </p:to>
                                    </p:set>
                                    <p:animEffect transition="in" filter="fade">
                                      <p:cBhvr>
                                        <p:cTn id="14" dur="1000"/>
                                        <p:tgtEl>
                                          <p:spTgt spid="17">
                                            <p:txEl>
                                              <p:pRg st="2" end="2"/>
                                            </p:txEl>
                                          </p:spTgt>
                                        </p:tgtEl>
                                      </p:cBhvr>
                                    </p:animEffect>
                                    <p:anim calcmode="lin" valueType="num">
                                      <p:cBhvr>
                                        <p:cTn id="15"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fade">
                                      <p:cBhvr>
                                        <p:cTn id="21" dur="1000"/>
                                        <p:tgtEl>
                                          <p:spTgt spid="17">
                                            <p:txEl>
                                              <p:pRg st="3" end="3"/>
                                            </p:txEl>
                                          </p:spTgt>
                                        </p:tgtEl>
                                      </p:cBhvr>
                                    </p:animEffect>
                                    <p:anim calcmode="lin" valueType="num">
                                      <p:cBhvr>
                                        <p:cTn id="22"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a:bodyPr>
          <a:lstStyle/>
          <a:p>
            <a:r>
              <a:rPr lang="en-ZA" dirty="0"/>
              <a:t>Activity</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4294967295"/>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4294967295"/>
          </p:nvPr>
        </p:nvSpPr>
        <p:spPr>
          <a:xfrm>
            <a:off x="4038600" y="6356350"/>
            <a:ext cx="4114800" cy="365125"/>
          </a:xfrm>
          <a:prstGeom prst="rect">
            <a:avLst/>
          </a:prstGeo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12</a:t>
            </a:fld>
            <a:endParaRPr lang="en-ZA" dirty="0"/>
          </a:p>
        </p:txBody>
      </p:sp>
      <p:sp>
        <p:nvSpPr>
          <p:cNvPr id="11" name="Picture Placeholder 10">
            <a:extLst>
              <a:ext uri="{FF2B5EF4-FFF2-40B4-BE49-F238E27FC236}">
                <a16:creationId xmlns:a16="http://schemas.microsoft.com/office/drawing/2014/main" id="{C0599C29-7FB7-5BA9-F979-B255220D8AD0}"/>
              </a:ext>
            </a:extLst>
          </p:cNvPr>
          <p:cNvSpPr>
            <a:spLocks noGrp="1"/>
          </p:cNvSpPr>
          <p:nvPr>
            <p:ph type="pic" sz="quarter" idx="15"/>
          </p:nvPr>
        </p:nvSpPr>
        <p:spPr/>
      </p:sp>
      <p:pic>
        <p:nvPicPr>
          <p:cNvPr id="2050" name="Picture 2" descr="Legends of the design world | TED Talks">
            <a:extLst>
              <a:ext uri="{FF2B5EF4-FFF2-40B4-BE49-F238E27FC236}">
                <a16:creationId xmlns:a16="http://schemas.microsoft.com/office/drawing/2014/main" id="{588199F7-BE75-B9C5-231F-D2039F911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378" y="730940"/>
            <a:ext cx="5395762" cy="5395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D6D9E8-302E-E9C8-5D54-ADC8CEC92C81}"/>
              </a:ext>
            </a:extLst>
          </p:cNvPr>
          <p:cNvSpPr txBox="1"/>
          <p:nvPr/>
        </p:nvSpPr>
        <p:spPr>
          <a:xfrm>
            <a:off x="883519" y="3171953"/>
            <a:ext cx="5395762" cy="1446550"/>
          </a:xfrm>
          <a:prstGeom prst="rect">
            <a:avLst/>
          </a:prstGeom>
          <a:noFill/>
        </p:spPr>
        <p:txBody>
          <a:bodyPr wrap="square">
            <a:spAutoFit/>
          </a:bodyPr>
          <a:lstStyle/>
          <a:p>
            <a:pPr marL="0" lvl="0" indent="0" algn="ctr" rtl="0">
              <a:lnSpc>
                <a:spcPct val="100000"/>
              </a:lnSpc>
              <a:spcBef>
                <a:spcPts val="900"/>
              </a:spcBef>
              <a:spcAft>
                <a:spcPts val="0"/>
              </a:spcAft>
              <a:buNone/>
            </a:pPr>
            <a:r>
              <a:rPr lang="en-US" sz="4400" b="1" dirty="0"/>
              <a:t>Create your Team Project’s Logo</a:t>
            </a:r>
          </a:p>
        </p:txBody>
      </p:sp>
    </p:spTree>
    <p:extLst>
      <p:ext uri="{BB962C8B-B14F-4D97-AF65-F5344CB8AC3E}">
        <p14:creationId xmlns:p14="http://schemas.microsoft.com/office/powerpoint/2010/main" val="1942026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164;p9">
            <a:extLst>
              <a:ext uri="{FF2B5EF4-FFF2-40B4-BE49-F238E27FC236}">
                <a16:creationId xmlns:a16="http://schemas.microsoft.com/office/drawing/2014/main" id="{F194C01F-6A53-3AB3-87AC-8F47AE4B76E4}"/>
              </a:ext>
            </a:extLst>
          </p:cNvPr>
          <p:cNvSpPr txBox="1">
            <a:spLocks noGrp="1"/>
          </p:cNvSpPr>
          <p:nvPr>
            <p:ph type="title"/>
          </p:nvPr>
        </p:nvSpPr>
        <p:spPr>
          <a:xfrm>
            <a:off x="1066800" y="691966"/>
            <a:ext cx="10058400" cy="1371600"/>
          </a:xfrm>
          <a:prstGeom prst="rect">
            <a:avLst/>
          </a:prstGeom>
          <a:noFill/>
          <a:ln>
            <a:noFill/>
          </a:ln>
        </p:spPr>
        <p:txBody>
          <a:bodyPr spcFirstLastPara="1" wrap="square" lIns="91425" tIns="45700" rIns="91425" bIns="45700" anchor="ctr" anchorCtr="0">
            <a:normAutofit/>
          </a:bodyPr>
          <a:lstStyle/>
          <a:p>
            <a:pPr marL="571500" lvl="0" indent="-571500" algn="l" rtl="0">
              <a:lnSpc>
                <a:spcPct val="90000"/>
              </a:lnSpc>
              <a:spcBef>
                <a:spcPts val="0"/>
              </a:spcBef>
              <a:spcAft>
                <a:spcPts val="0"/>
              </a:spcAft>
              <a:buClr>
                <a:srgbClr val="262626"/>
              </a:buClr>
              <a:buSzPts val="4800"/>
              <a:buFont typeface="Wingdings" panose="05000000000000000000" pitchFamily="2" charset="2"/>
              <a:buChar char="v"/>
            </a:pPr>
            <a:r>
              <a:rPr lang="en-US" sz="4400" dirty="0"/>
              <a:t> Professional</a:t>
            </a:r>
            <a:endParaRPr sz="4400" dirty="0"/>
          </a:p>
        </p:txBody>
      </p:sp>
      <p:sp>
        <p:nvSpPr>
          <p:cNvPr id="17" name="Google Shape;165;p9">
            <a:extLst>
              <a:ext uri="{FF2B5EF4-FFF2-40B4-BE49-F238E27FC236}">
                <a16:creationId xmlns:a16="http://schemas.microsoft.com/office/drawing/2014/main" id="{F83DC3A4-891F-2FE6-BC7C-5374D3D2BB24}"/>
              </a:ext>
            </a:extLst>
          </p:cNvPr>
          <p:cNvSpPr txBox="1">
            <a:spLocks/>
          </p:cNvSpPr>
          <p:nvPr/>
        </p:nvSpPr>
        <p:spPr>
          <a:xfrm>
            <a:off x="1336231" y="2010901"/>
            <a:ext cx="6129439" cy="393192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SzPts val="1800"/>
              <a:buNone/>
            </a:pPr>
            <a:r>
              <a:rPr lang="en-US" dirty="0"/>
              <a:t>A professional document is a base requirement:</a:t>
            </a:r>
          </a:p>
          <a:p>
            <a:pPr marL="342900" lvl="0">
              <a:lnSpc>
                <a:spcPct val="100000"/>
              </a:lnSpc>
              <a:spcBef>
                <a:spcPts val="900"/>
              </a:spcBef>
              <a:buSzPct val="100000"/>
            </a:pPr>
            <a:r>
              <a:rPr lang="en-US" dirty="0"/>
              <a:t>Should be no errors in spelling or grammar</a:t>
            </a:r>
          </a:p>
          <a:p>
            <a:pPr marL="342900" lvl="0">
              <a:lnSpc>
                <a:spcPct val="100000"/>
              </a:lnSpc>
              <a:spcBef>
                <a:spcPts val="900"/>
              </a:spcBef>
              <a:buSzPct val="100000"/>
            </a:pPr>
            <a:r>
              <a:rPr lang="en-US" dirty="0"/>
              <a:t>Be concise, accurate, and clearly referenced</a:t>
            </a:r>
          </a:p>
          <a:p>
            <a:pPr marL="342900" lvl="0">
              <a:lnSpc>
                <a:spcPct val="100000"/>
              </a:lnSpc>
              <a:spcBef>
                <a:spcPts val="900"/>
              </a:spcBef>
              <a:buSzPct val="100000"/>
            </a:pPr>
            <a:r>
              <a:rPr lang="en-US" dirty="0"/>
              <a:t>Should be easy to find and clearly relevant, including contact information.</a:t>
            </a:r>
          </a:p>
        </p:txBody>
      </p:sp>
      <p:pic>
        <p:nvPicPr>
          <p:cNvPr id="7" name="Picture 2" descr="Document Formatting Services Sydney | Word, PowerPoint &amp;amp;amp; PDF">
            <a:extLst>
              <a:ext uri="{FF2B5EF4-FFF2-40B4-BE49-F238E27FC236}">
                <a16:creationId xmlns:a16="http://schemas.microsoft.com/office/drawing/2014/main" id="{1116DAFA-5F49-22B3-85F3-C360A147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1232" y="2039353"/>
            <a:ext cx="4126682" cy="412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1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xEl>
                                              <p:pRg st="3" end="3"/>
                                            </p:txEl>
                                          </p:spTgt>
                                        </p:tgtEl>
                                        <p:attrNameLst>
                                          <p:attrName>style.visibility</p:attrName>
                                        </p:attrNameLst>
                                      </p:cBhvr>
                                      <p:to>
                                        <p:strVal val="visible"/>
                                      </p:to>
                                    </p:set>
                                    <p:animEffect transition="in" filter="fade">
                                      <p:cBhvr>
                                        <p:cTn id="28" dur="1000"/>
                                        <p:tgtEl>
                                          <p:spTgt spid="17">
                                            <p:txEl>
                                              <p:pRg st="3" end="3"/>
                                            </p:txEl>
                                          </p:spTgt>
                                        </p:tgtEl>
                                      </p:cBhvr>
                                    </p:animEffect>
                                    <p:anim calcmode="lin" valueType="num">
                                      <p:cBhvr>
                                        <p:cTn id="29"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7;p11">
            <a:extLst>
              <a:ext uri="{FF2B5EF4-FFF2-40B4-BE49-F238E27FC236}">
                <a16:creationId xmlns:a16="http://schemas.microsoft.com/office/drawing/2014/main" id="{A948D2C6-FE3F-42C0-91A7-09C79F7C05E1}"/>
              </a:ext>
            </a:extLst>
          </p:cNvPr>
          <p:cNvSpPr txBox="1">
            <a:spLocks noGrp="1"/>
          </p:cNvSpPr>
          <p:nvPr>
            <p:ph type="title"/>
          </p:nvPr>
        </p:nvSpPr>
        <p:spPr>
          <a:xfrm>
            <a:off x="927904" y="654168"/>
            <a:ext cx="10058400" cy="1058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Persuasive proposals</a:t>
            </a:r>
            <a:endParaRPr dirty="0"/>
          </a:p>
        </p:txBody>
      </p:sp>
      <p:pic>
        <p:nvPicPr>
          <p:cNvPr id="7" name="Picture 6">
            <a:extLst>
              <a:ext uri="{FF2B5EF4-FFF2-40B4-BE49-F238E27FC236}">
                <a16:creationId xmlns:a16="http://schemas.microsoft.com/office/drawing/2014/main" id="{9389688E-DF77-BBA1-83F9-7C1C6499D939}"/>
              </a:ext>
            </a:extLst>
          </p:cNvPr>
          <p:cNvPicPr>
            <a:picLocks noChangeAspect="1"/>
          </p:cNvPicPr>
          <p:nvPr/>
        </p:nvPicPr>
        <p:blipFill>
          <a:blip r:embed="rId2"/>
          <a:stretch>
            <a:fillRect/>
          </a:stretch>
        </p:blipFill>
        <p:spPr>
          <a:xfrm>
            <a:off x="1025901" y="1713052"/>
            <a:ext cx="10434966" cy="4471282"/>
          </a:xfrm>
          <a:prstGeom prst="rect">
            <a:avLst/>
          </a:prstGeom>
        </p:spPr>
      </p:pic>
    </p:spTree>
    <p:extLst>
      <p:ext uri="{BB962C8B-B14F-4D97-AF65-F5344CB8AC3E}">
        <p14:creationId xmlns:p14="http://schemas.microsoft.com/office/powerpoint/2010/main" val="75528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3;p12">
            <a:extLst>
              <a:ext uri="{FF2B5EF4-FFF2-40B4-BE49-F238E27FC236}">
                <a16:creationId xmlns:a16="http://schemas.microsoft.com/office/drawing/2014/main" id="{355D5657-686C-43EE-4366-77CE6474A2FF}"/>
              </a:ext>
            </a:extLst>
          </p:cNvPr>
          <p:cNvSpPr txBox="1">
            <a:spLocks noGrp="1"/>
          </p:cNvSpPr>
          <p:nvPr>
            <p:ph type="title"/>
          </p:nvPr>
        </p:nvSpPr>
        <p:spPr>
          <a:xfrm>
            <a:off x="849929" y="642594"/>
            <a:ext cx="10058400" cy="108203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800"/>
              <a:buFont typeface="Arial"/>
              <a:buNone/>
            </a:pPr>
            <a:r>
              <a:rPr lang="en-US" dirty="0"/>
              <a:t>Two Types of Business Proposals</a:t>
            </a:r>
            <a:endParaRPr dirty="0"/>
          </a:p>
        </p:txBody>
      </p:sp>
      <p:grpSp>
        <p:nvGrpSpPr>
          <p:cNvPr id="10" name="Group 9">
            <a:extLst>
              <a:ext uri="{FF2B5EF4-FFF2-40B4-BE49-F238E27FC236}">
                <a16:creationId xmlns:a16="http://schemas.microsoft.com/office/drawing/2014/main" id="{F201D317-3A6F-4543-ABB3-6048B00F5F06}"/>
              </a:ext>
            </a:extLst>
          </p:cNvPr>
          <p:cNvGrpSpPr/>
          <p:nvPr/>
        </p:nvGrpSpPr>
        <p:grpSpPr>
          <a:xfrm>
            <a:off x="560562" y="2305828"/>
            <a:ext cx="5044247" cy="3650470"/>
            <a:chOff x="560562" y="2305828"/>
            <a:chExt cx="5044247" cy="3650470"/>
          </a:xfrm>
        </p:grpSpPr>
        <p:sp>
          <p:nvSpPr>
            <p:cNvPr id="6" name="Google Shape;184;p12">
              <a:extLst>
                <a:ext uri="{FF2B5EF4-FFF2-40B4-BE49-F238E27FC236}">
                  <a16:creationId xmlns:a16="http://schemas.microsoft.com/office/drawing/2014/main" id="{DD295D85-0F09-23B6-072C-4EE21D98215A}"/>
                </a:ext>
              </a:extLst>
            </p:cNvPr>
            <p:cNvSpPr txBox="1">
              <a:spLocks/>
            </p:cNvSpPr>
            <p:nvPr/>
          </p:nvSpPr>
          <p:spPr>
            <a:xfrm>
              <a:off x="560562" y="2305828"/>
              <a:ext cx="4754880" cy="640080"/>
            </a:xfrm>
            <a:prstGeom prst="rect">
              <a:avLst/>
            </a:prstGeom>
            <a:noFill/>
            <a:ln>
              <a:noFill/>
            </a:ln>
          </p:spPr>
          <p:txBody>
            <a:bodyPr spcFirstLastPara="1" wrap="square" lIns="91425" tIns="45700" rIns="91425" bIns="4570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SzPts val="1800"/>
                <a:buFont typeface="Arial" panose="020B0604020202020204" pitchFamily="34" charset="0"/>
                <a:buNone/>
              </a:pPr>
              <a:r>
                <a:rPr lang="en-US" sz="3600" b="1" u="sng" dirty="0"/>
                <a:t>Solicited </a:t>
              </a:r>
            </a:p>
            <a:p>
              <a:pPr marL="0" indent="0" algn="ctr">
                <a:lnSpc>
                  <a:spcPct val="100000"/>
                </a:lnSpc>
                <a:spcBef>
                  <a:spcPts val="0"/>
                </a:spcBef>
                <a:buSzPts val="1800"/>
                <a:buFont typeface="Arial" panose="020B0604020202020204" pitchFamily="34" charset="0"/>
                <a:buNone/>
              </a:pPr>
              <a:endParaRPr lang="en-US" sz="3600" b="1" u="sng" dirty="0"/>
            </a:p>
          </p:txBody>
        </p:sp>
        <p:sp>
          <p:nvSpPr>
            <p:cNvPr id="7" name="Google Shape;185;p12">
              <a:extLst>
                <a:ext uri="{FF2B5EF4-FFF2-40B4-BE49-F238E27FC236}">
                  <a16:creationId xmlns:a16="http://schemas.microsoft.com/office/drawing/2014/main" id="{42C15655-34EA-C420-1DD2-EFA23BF87A4C}"/>
                </a:ext>
              </a:extLst>
            </p:cNvPr>
            <p:cNvSpPr txBox="1">
              <a:spLocks/>
            </p:cNvSpPr>
            <p:nvPr/>
          </p:nvSpPr>
          <p:spPr>
            <a:xfrm>
              <a:off x="849929" y="2755898"/>
              <a:ext cx="4754880" cy="32004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00000"/>
                </a:lnSpc>
                <a:spcBef>
                  <a:spcPts val="900"/>
                </a:spcBef>
                <a:buSzPct val="100000"/>
              </a:pPr>
              <a:r>
                <a:rPr lang="en-US" dirty="0"/>
                <a:t>If you have been asked to submit a proposal it is considered solicited.</a:t>
              </a:r>
            </a:p>
            <a:p>
              <a:pPr marL="342900">
                <a:lnSpc>
                  <a:spcPct val="100000"/>
                </a:lnSpc>
                <a:spcBef>
                  <a:spcPts val="900"/>
                </a:spcBef>
                <a:buSzPct val="100000"/>
              </a:pPr>
              <a:r>
                <a:rPr lang="en-US" dirty="0"/>
                <a:t>May come in the form of a direct verbal or written request</a:t>
              </a:r>
            </a:p>
          </p:txBody>
        </p:sp>
      </p:grpSp>
      <p:grpSp>
        <p:nvGrpSpPr>
          <p:cNvPr id="11" name="Group 10">
            <a:extLst>
              <a:ext uri="{FF2B5EF4-FFF2-40B4-BE49-F238E27FC236}">
                <a16:creationId xmlns:a16="http://schemas.microsoft.com/office/drawing/2014/main" id="{A5F1B6FD-A701-D5D1-432D-4868B91BFBFB}"/>
              </a:ext>
            </a:extLst>
          </p:cNvPr>
          <p:cNvGrpSpPr/>
          <p:nvPr/>
        </p:nvGrpSpPr>
        <p:grpSpPr>
          <a:xfrm>
            <a:off x="6096000" y="2305828"/>
            <a:ext cx="5409660" cy="3650470"/>
            <a:chOff x="6096000" y="2305828"/>
            <a:chExt cx="5409660" cy="3650470"/>
          </a:xfrm>
        </p:grpSpPr>
        <p:sp>
          <p:nvSpPr>
            <p:cNvPr id="8" name="Google Shape;186;p12">
              <a:extLst>
                <a:ext uri="{FF2B5EF4-FFF2-40B4-BE49-F238E27FC236}">
                  <a16:creationId xmlns:a16="http://schemas.microsoft.com/office/drawing/2014/main" id="{BEB63414-0400-C2DD-DF92-498B0DC86E45}"/>
                </a:ext>
              </a:extLst>
            </p:cNvPr>
            <p:cNvSpPr txBox="1">
              <a:spLocks/>
            </p:cNvSpPr>
            <p:nvPr/>
          </p:nvSpPr>
          <p:spPr>
            <a:xfrm>
              <a:off x="6370320" y="2305828"/>
              <a:ext cx="4754880" cy="640080"/>
            </a:xfrm>
            <a:prstGeom prst="rect">
              <a:avLst/>
            </a:prstGeom>
            <a:noFill/>
            <a:ln>
              <a:noFill/>
            </a:ln>
          </p:spPr>
          <p:txBody>
            <a:bodyPr spcFirstLastPara="1" wrap="square" lIns="91425" tIns="45700" rIns="91425" bIns="4570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SzPts val="1800"/>
                <a:buFont typeface="Arial" panose="020B0604020202020204" pitchFamily="34" charset="0"/>
                <a:buNone/>
              </a:pPr>
              <a:r>
                <a:rPr lang="en-US" sz="3600" b="1" u="sng" dirty="0"/>
                <a:t>Unsolicited </a:t>
              </a:r>
            </a:p>
            <a:p>
              <a:pPr marL="0" indent="0" algn="ctr">
                <a:lnSpc>
                  <a:spcPct val="100000"/>
                </a:lnSpc>
                <a:spcBef>
                  <a:spcPts val="0"/>
                </a:spcBef>
                <a:buSzPts val="1800"/>
                <a:buFont typeface="Arial" panose="020B0604020202020204" pitchFamily="34" charset="0"/>
                <a:buNone/>
              </a:pPr>
              <a:endParaRPr lang="en-US" sz="3600" b="1" u="sng" dirty="0"/>
            </a:p>
          </p:txBody>
        </p:sp>
        <p:sp>
          <p:nvSpPr>
            <p:cNvPr id="9" name="Google Shape;187;p12">
              <a:extLst>
                <a:ext uri="{FF2B5EF4-FFF2-40B4-BE49-F238E27FC236}">
                  <a16:creationId xmlns:a16="http://schemas.microsoft.com/office/drawing/2014/main" id="{3D8688CB-42BF-B2AC-C4C1-B6D2197F7B0D}"/>
                </a:ext>
              </a:extLst>
            </p:cNvPr>
            <p:cNvSpPr txBox="1">
              <a:spLocks/>
            </p:cNvSpPr>
            <p:nvPr/>
          </p:nvSpPr>
          <p:spPr>
            <a:xfrm>
              <a:off x="6096000" y="2755898"/>
              <a:ext cx="5409660" cy="32004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lnSpc>
                  <a:spcPct val="100000"/>
                </a:lnSpc>
                <a:spcBef>
                  <a:spcPts val="0"/>
                </a:spcBef>
                <a:buSzPct val="100000"/>
              </a:pPr>
              <a:r>
                <a:rPr lang="en-US" dirty="0"/>
                <a:t>Unsolicited proposals are the “cold calls” of business writing. </a:t>
              </a:r>
            </a:p>
            <a:p>
              <a:pPr marL="342900">
                <a:lnSpc>
                  <a:spcPct val="100000"/>
                </a:lnSpc>
                <a:spcBef>
                  <a:spcPts val="900"/>
                </a:spcBef>
                <a:buSzPct val="100000"/>
              </a:pPr>
              <a:r>
                <a:rPr lang="en-US" dirty="0"/>
                <a:t>Required a thorough understanding of the market, product and/or service, and their presentation is typically general rather than customer-specific.</a:t>
              </a:r>
            </a:p>
          </p:txBody>
        </p:sp>
      </p:grpSp>
    </p:spTree>
    <p:extLst>
      <p:ext uri="{BB962C8B-B14F-4D97-AF65-F5344CB8AC3E}">
        <p14:creationId xmlns:p14="http://schemas.microsoft.com/office/powerpoint/2010/main" val="140289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a:lstStyle/>
          <a:p>
            <a:r>
              <a:rPr lang="en-US" sz="2800" dirty="0"/>
              <a:t>Sample Business Proposal</a:t>
            </a:r>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4294967295"/>
          </p:nvPr>
        </p:nvSpPr>
        <p:spPr>
          <a:xfrm>
            <a:off x="838200" y="6356350"/>
            <a:ext cx="2743200" cy="365125"/>
          </a:xfrm>
          <a:prstGeom prst="rect">
            <a:avLst/>
          </a:prstGeom>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4294967295"/>
          </p:nvPr>
        </p:nvSpPr>
        <p:spPr>
          <a:xfrm>
            <a:off x="4038600" y="6356350"/>
            <a:ext cx="4114800" cy="365125"/>
          </a:xfrm>
          <a:prstGeom prst="rect">
            <a:avLst/>
          </a:prstGeo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1" name="TextBox 10">
            <a:extLst>
              <a:ext uri="{FF2B5EF4-FFF2-40B4-BE49-F238E27FC236}">
                <a16:creationId xmlns:a16="http://schemas.microsoft.com/office/drawing/2014/main" id="{C036B810-FC4A-BBE9-745D-11DAFB859526}"/>
              </a:ext>
            </a:extLst>
          </p:cNvPr>
          <p:cNvSpPr txBox="1"/>
          <p:nvPr/>
        </p:nvSpPr>
        <p:spPr>
          <a:xfrm>
            <a:off x="6681487" y="2620329"/>
            <a:ext cx="4511232" cy="3093154"/>
          </a:xfrm>
          <a:prstGeom prst="rect">
            <a:avLst/>
          </a:prstGeom>
          <a:noFill/>
        </p:spPr>
        <p:txBody>
          <a:bodyPr wrap="square">
            <a:spAutoFit/>
          </a:bodyPr>
          <a:lstStyle/>
          <a:p>
            <a:pPr lvl="0" algn="l" rtl="0">
              <a:lnSpc>
                <a:spcPct val="100000"/>
              </a:lnSpc>
              <a:spcBef>
                <a:spcPts val="0"/>
              </a:spcBef>
              <a:spcAft>
                <a:spcPts val="0"/>
              </a:spcAft>
              <a:buSzPct val="100000"/>
            </a:pPr>
            <a:r>
              <a:rPr lang="en-US" sz="2400" dirty="0"/>
              <a:t>The Writing Help Tools Center is a commercial enterprise, and offers a clear (and free) example of a business proposal here: </a:t>
            </a:r>
          </a:p>
          <a:p>
            <a:pPr lvl="0" algn="l" rtl="0">
              <a:lnSpc>
                <a:spcPct val="100000"/>
              </a:lnSpc>
              <a:spcBef>
                <a:spcPts val="900"/>
              </a:spcBef>
              <a:spcAft>
                <a:spcPts val="0"/>
              </a:spcAft>
              <a:buSzPct val="100000"/>
            </a:pPr>
            <a:r>
              <a:rPr lang="en-US" sz="2000" u="sng" dirty="0">
                <a:solidFill>
                  <a:schemeClr val="hlink"/>
                </a:solidFill>
                <a:hlinkClick r:id="rId3"/>
              </a:rPr>
              <a:t>http://www.writinghelp-central.com/sample-business-proposal.html</a:t>
            </a:r>
            <a:endParaRPr lang="en-US" sz="2000" dirty="0"/>
          </a:p>
          <a:p>
            <a:pPr marL="0" lvl="0" indent="0" algn="l" rtl="0">
              <a:lnSpc>
                <a:spcPct val="100000"/>
              </a:lnSpc>
              <a:spcBef>
                <a:spcPts val="900"/>
              </a:spcBef>
              <a:spcAft>
                <a:spcPts val="0"/>
              </a:spcAft>
              <a:buSzPts val="1800"/>
              <a:buNone/>
            </a:pPr>
            <a:endParaRPr lang="en-US" sz="2400" dirty="0"/>
          </a:p>
        </p:txBody>
      </p:sp>
    </p:spTree>
    <p:extLst>
      <p:ext uri="{BB962C8B-B14F-4D97-AF65-F5344CB8AC3E}">
        <p14:creationId xmlns:p14="http://schemas.microsoft.com/office/powerpoint/2010/main" val="20218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198;p14">
            <a:extLst>
              <a:ext uri="{FF2B5EF4-FFF2-40B4-BE49-F238E27FC236}">
                <a16:creationId xmlns:a16="http://schemas.microsoft.com/office/drawing/2014/main" id="{252F6261-CC4A-E033-9AC3-6BF11EBE472C}"/>
              </a:ext>
            </a:extLst>
          </p:cNvPr>
          <p:cNvSpPr txBox="1">
            <a:spLocks noGrp="1"/>
          </p:cNvSpPr>
          <p:nvPr>
            <p:ph type="title"/>
          </p:nvPr>
        </p:nvSpPr>
        <p:spPr>
          <a:xfrm>
            <a:off x="1066799" y="1232705"/>
            <a:ext cx="10058400" cy="1371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800"/>
              <a:buFont typeface="Arial"/>
              <a:buNone/>
            </a:pPr>
            <a:r>
              <a:rPr lang="en-US" sz="4400" dirty="0"/>
              <a:t>Finalize your project proposal</a:t>
            </a:r>
            <a:endParaRPr sz="4400" dirty="0"/>
          </a:p>
        </p:txBody>
      </p:sp>
      <p:sp>
        <p:nvSpPr>
          <p:cNvPr id="49" name="Google Shape;199;p14">
            <a:extLst>
              <a:ext uri="{FF2B5EF4-FFF2-40B4-BE49-F238E27FC236}">
                <a16:creationId xmlns:a16="http://schemas.microsoft.com/office/drawing/2014/main" id="{F24F154B-015C-DF28-AB09-715D611A661D}"/>
              </a:ext>
            </a:extLst>
          </p:cNvPr>
          <p:cNvSpPr txBox="1">
            <a:spLocks/>
          </p:cNvSpPr>
          <p:nvPr/>
        </p:nvSpPr>
        <p:spPr>
          <a:xfrm>
            <a:off x="1400054" y="2546431"/>
            <a:ext cx="9391891" cy="3199641"/>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200"/>
              </a:spcBef>
              <a:buSzPct val="100000"/>
              <a:buFont typeface="Arial" panose="020B0604020202020204" pitchFamily="34" charset="0"/>
              <a:buChar char="•"/>
            </a:pPr>
            <a:r>
              <a:rPr lang="en-US" sz="2800" dirty="0"/>
              <a:t>Prepare a draft business proposal in no more than 2 pages.</a:t>
            </a:r>
          </a:p>
          <a:p>
            <a:pPr marL="457200" indent="-457200">
              <a:lnSpc>
                <a:spcPct val="100000"/>
              </a:lnSpc>
              <a:spcBef>
                <a:spcPts val="1200"/>
              </a:spcBef>
              <a:buSzPct val="100000"/>
              <a:buFont typeface="Arial" panose="020B0604020202020204" pitchFamily="34" charset="0"/>
              <a:buChar char="•"/>
            </a:pPr>
            <a:r>
              <a:rPr lang="en-US" sz="2800" dirty="0"/>
              <a:t>Do not include actual contact information. Just as the example has employees named after colors, your (imaginary) company should have contact information that does not directly link to real businesses or you as an individual.</a:t>
            </a:r>
            <a:endParaRPr lang="en-US" sz="2800" b="1" dirty="0"/>
          </a:p>
        </p:txBody>
      </p:sp>
    </p:spTree>
    <p:extLst>
      <p:ext uri="{BB962C8B-B14F-4D97-AF65-F5344CB8AC3E}">
        <p14:creationId xmlns:p14="http://schemas.microsoft.com/office/powerpoint/2010/main" val="51704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1000"/>
                                        <p:tgtEl>
                                          <p:spTgt spid="49">
                                            <p:txEl>
                                              <p:pRg st="0" end="0"/>
                                            </p:txEl>
                                          </p:spTgt>
                                        </p:tgtEl>
                                      </p:cBhvr>
                                    </p:animEffect>
                                    <p:anim calcmode="lin" valueType="num">
                                      <p:cBhvr>
                                        <p:cTn id="8"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xEl>
                                              <p:pRg st="1" end="1"/>
                                            </p:txEl>
                                          </p:spTgt>
                                        </p:tgtEl>
                                        <p:attrNameLst>
                                          <p:attrName>style.visibility</p:attrName>
                                        </p:attrNameLst>
                                      </p:cBhvr>
                                      <p:to>
                                        <p:strVal val="visible"/>
                                      </p:to>
                                    </p:set>
                                    <p:animEffect transition="in" filter="fade">
                                      <p:cBhvr>
                                        <p:cTn id="14" dur="1000"/>
                                        <p:tgtEl>
                                          <p:spTgt spid="49">
                                            <p:txEl>
                                              <p:pRg st="1" end="1"/>
                                            </p:txEl>
                                          </p:spTgt>
                                        </p:tgtEl>
                                      </p:cBhvr>
                                    </p:animEffect>
                                    <p:anim calcmode="lin" valueType="num">
                                      <p:cBhvr>
                                        <p:cTn id="15" dur="1000" fill="hold"/>
                                        <p:tgtEl>
                                          <p:spTgt spid="4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A6B79F72-493B-C51C-6118-5D22EA25E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23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53FA-ADB5-E2A9-AD95-556D8BA80AD6}"/>
              </a:ext>
            </a:extLst>
          </p:cNvPr>
          <p:cNvSpPr>
            <a:spLocks noGrp="1"/>
          </p:cNvSpPr>
          <p:nvPr>
            <p:ph type="title"/>
          </p:nvPr>
        </p:nvSpPr>
        <p:spPr>
          <a:xfrm>
            <a:off x="838200" y="574834"/>
            <a:ext cx="10515600" cy="640080"/>
          </a:xfrm>
        </p:spPr>
        <p:txBody>
          <a:bodyPr>
            <a:normAutofit/>
          </a:bodyPr>
          <a:lstStyle/>
          <a:p>
            <a:r>
              <a:rPr lang="en-US" sz="3200" dirty="0"/>
              <a:t>TRADITIONAL CATEGORIES OF PROPOSAL</a:t>
            </a:r>
          </a:p>
        </p:txBody>
      </p:sp>
      <p:sp>
        <p:nvSpPr>
          <p:cNvPr id="5" name="Slide Number Placeholder 4">
            <a:extLst>
              <a:ext uri="{FF2B5EF4-FFF2-40B4-BE49-F238E27FC236}">
                <a16:creationId xmlns:a16="http://schemas.microsoft.com/office/drawing/2014/main" id="{FACEFAA4-261E-989C-85DD-8B8BAF712DBC}"/>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0" name="Google Shape;165;p9">
            <a:extLst>
              <a:ext uri="{FF2B5EF4-FFF2-40B4-BE49-F238E27FC236}">
                <a16:creationId xmlns:a16="http://schemas.microsoft.com/office/drawing/2014/main" id="{BBF19496-483D-B603-D0C1-6D409F3C8981}"/>
              </a:ext>
            </a:extLst>
          </p:cNvPr>
          <p:cNvSpPr txBox="1">
            <a:spLocks/>
          </p:cNvSpPr>
          <p:nvPr/>
        </p:nvSpPr>
        <p:spPr>
          <a:xfrm>
            <a:off x="995539" y="1292511"/>
            <a:ext cx="5117592" cy="1046988"/>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SzPts val="5400"/>
              <a:buFont typeface="Arial"/>
              <a:buNone/>
            </a:pPr>
            <a:r>
              <a:rPr lang="en-US" sz="3200" dirty="0"/>
              <a:t>7. TIMELINE</a:t>
            </a:r>
          </a:p>
        </p:txBody>
      </p:sp>
      <p:sp>
        <p:nvSpPr>
          <p:cNvPr id="16" name="TextBox 15">
            <a:extLst>
              <a:ext uri="{FF2B5EF4-FFF2-40B4-BE49-F238E27FC236}">
                <a16:creationId xmlns:a16="http://schemas.microsoft.com/office/drawing/2014/main" id="{791603D8-6497-DEB2-1C23-C5E95C218ABA}"/>
              </a:ext>
            </a:extLst>
          </p:cNvPr>
          <p:cNvSpPr txBox="1"/>
          <p:nvPr/>
        </p:nvSpPr>
        <p:spPr>
          <a:xfrm>
            <a:off x="3989833" y="1292511"/>
            <a:ext cx="7654299" cy="1384995"/>
          </a:xfrm>
          <a:prstGeom prst="rect">
            <a:avLst/>
          </a:prstGeom>
          <a:noFill/>
        </p:spPr>
        <p:txBody>
          <a:bodyPr wrap="square">
            <a:spAutoFit/>
          </a:bodyPr>
          <a:lstStyle/>
          <a:p>
            <a:pPr marL="0" lvl="0" indent="0" rtl="0">
              <a:lnSpc>
                <a:spcPct val="100000"/>
              </a:lnSpc>
              <a:spcBef>
                <a:spcPts val="900"/>
              </a:spcBef>
              <a:spcAft>
                <a:spcPts val="0"/>
              </a:spcAft>
              <a:buSzPts val="1800"/>
              <a:buNone/>
            </a:pPr>
            <a:r>
              <a:rPr lang="en-US" sz="2800" dirty="0"/>
              <a:t>A clear presentation, often with visual aids, of the process, from start to finish, with specific, dated benchmarks noted.</a:t>
            </a:r>
          </a:p>
        </p:txBody>
      </p:sp>
      <p:grpSp>
        <p:nvGrpSpPr>
          <p:cNvPr id="19" name="Group 18">
            <a:extLst>
              <a:ext uri="{FF2B5EF4-FFF2-40B4-BE49-F238E27FC236}">
                <a16:creationId xmlns:a16="http://schemas.microsoft.com/office/drawing/2014/main" id="{3C8F0C8A-2208-3AED-29CB-CF164E338BE0}"/>
              </a:ext>
            </a:extLst>
          </p:cNvPr>
          <p:cNvGrpSpPr/>
          <p:nvPr/>
        </p:nvGrpSpPr>
        <p:grpSpPr>
          <a:xfrm>
            <a:off x="1205749" y="2939266"/>
            <a:ext cx="10148051" cy="3417084"/>
            <a:chOff x="1205749" y="2939266"/>
            <a:chExt cx="10148051" cy="3417084"/>
          </a:xfrm>
        </p:grpSpPr>
        <p:pic>
          <p:nvPicPr>
            <p:cNvPr id="17" name="Google Shape;120;p3">
              <a:extLst>
                <a:ext uri="{FF2B5EF4-FFF2-40B4-BE49-F238E27FC236}">
                  <a16:creationId xmlns:a16="http://schemas.microsoft.com/office/drawing/2014/main" id="{4E41D40D-EF19-0B95-9162-EAC1EBAE452D}"/>
                </a:ext>
              </a:extLst>
            </p:cNvPr>
            <p:cNvPicPr preferRelativeResize="0">
              <a:picLocks/>
            </p:cNvPicPr>
            <p:nvPr/>
          </p:nvPicPr>
          <p:blipFill rotWithShape="1">
            <a:blip r:embed="rId2">
              <a:alphaModFix/>
            </a:blip>
            <a:srcRect/>
            <a:stretch/>
          </p:blipFill>
          <p:spPr>
            <a:xfrm>
              <a:off x="1205749" y="2939266"/>
              <a:ext cx="4722471" cy="3417084"/>
            </a:xfrm>
            <a:prstGeom prst="rect">
              <a:avLst/>
            </a:prstGeom>
            <a:noFill/>
            <a:ln>
              <a:noFill/>
            </a:ln>
          </p:spPr>
        </p:pic>
        <p:pic>
          <p:nvPicPr>
            <p:cNvPr id="18" name="Google Shape;122;p3">
              <a:extLst>
                <a:ext uri="{FF2B5EF4-FFF2-40B4-BE49-F238E27FC236}">
                  <a16:creationId xmlns:a16="http://schemas.microsoft.com/office/drawing/2014/main" id="{865588D3-23D4-090B-578E-A08443FB1A82}"/>
                </a:ext>
              </a:extLst>
            </p:cNvPr>
            <p:cNvPicPr preferRelativeResize="0"/>
            <p:nvPr/>
          </p:nvPicPr>
          <p:blipFill rotWithShape="1">
            <a:blip r:embed="rId3">
              <a:alphaModFix/>
            </a:blip>
            <a:srcRect/>
            <a:stretch/>
          </p:blipFill>
          <p:spPr>
            <a:xfrm>
              <a:off x="6631329" y="2939266"/>
              <a:ext cx="4722471" cy="3417084"/>
            </a:xfrm>
            <a:prstGeom prst="rect">
              <a:avLst/>
            </a:prstGeom>
            <a:noFill/>
            <a:ln>
              <a:noFill/>
            </a:ln>
          </p:spPr>
        </p:pic>
      </p:grpSp>
    </p:spTree>
    <p:extLst>
      <p:ext uri="{BB962C8B-B14F-4D97-AF65-F5344CB8AC3E}">
        <p14:creationId xmlns:p14="http://schemas.microsoft.com/office/powerpoint/2010/main" val="231797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707029"/>
            <a:ext cx="10515600" cy="640080"/>
          </a:xfrm>
        </p:spPr>
        <p:txBody>
          <a:bodyPr>
            <a:normAutofit/>
          </a:bodyPr>
          <a:lstStyle/>
          <a:p>
            <a:r>
              <a:rPr lang="en-ZA" sz="2800" dirty="0"/>
              <a:t>Sample of a Milestone Timeline</a:t>
            </a:r>
            <a:endParaRPr lang="en-US" sz="2800" dirty="0"/>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48840" y="1993392"/>
            <a:ext cx="1828800" cy="696885"/>
          </a:xfrm>
        </p:spPr>
        <p:txBody>
          <a:bodyPr tIns="164592" anchor="t" anchorCtr="0"/>
          <a:lstStyle/>
          <a:p>
            <a:r>
              <a:rPr lang="en-ZA" dirty="0"/>
              <a:t>Draft blueprints</a:t>
            </a:r>
          </a:p>
        </p:txBody>
      </p:sp>
      <p:sp>
        <p:nvSpPr>
          <p:cNvPr id="4" name="Text Placeholder 32">
            <a:extLst>
              <a:ext uri="{FF2B5EF4-FFF2-40B4-BE49-F238E27FC236}">
                <a16:creationId xmlns:a16="http://schemas.microsoft.com/office/drawing/2014/main" id="{4EFAA59F-358B-40DE-9197-3FDEA14EC223}"/>
              </a:ext>
            </a:extLst>
          </p:cNvPr>
          <p:cNvSpPr txBox="1">
            <a:spLocks/>
          </p:cNvSpPr>
          <p:nvPr/>
        </p:nvSpPr>
        <p:spPr>
          <a:xfrm>
            <a:off x="2218456"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Feb 2022</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22631" y="1995333"/>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Run focus groups</a:t>
            </a:r>
          </a:p>
        </p:txBody>
      </p:sp>
      <p:sp>
        <p:nvSpPr>
          <p:cNvPr id="39" name="Text Placeholder 32">
            <a:extLst>
              <a:ext uri="{FF2B5EF4-FFF2-40B4-BE49-F238E27FC236}">
                <a16:creationId xmlns:a16="http://schemas.microsoft.com/office/drawing/2014/main" id="{4108CB68-6F0A-484F-A51D-06A02D71D152}"/>
              </a:ext>
            </a:extLst>
          </p:cNvPr>
          <p:cNvSpPr txBox="1">
            <a:spLocks/>
          </p:cNvSpPr>
          <p:nvPr/>
        </p:nvSpPr>
        <p:spPr>
          <a:xfrm>
            <a:off x="4591823" y="2408004"/>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May 2022</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79629" y="1993392"/>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Gather feedback</a:t>
            </a:r>
          </a:p>
        </p:txBody>
      </p:sp>
      <p:sp>
        <p:nvSpPr>
          <p:cNvPr id="35" name="Text Placeholder 32">
            <a:extLst>
              <a:ext uri="{FF2B5EF4-FFF2-40B4-BE49-F238E27FC236}">
                <a16:creationId xmlns:a16="http://schemas.microsoft.com/office/drawing/2014/main" id="{970F9344-0ABB-49C3-B3ED-B9214081BFF4}"/>
              </a:ext>
            </a:extLst>
          </p:cNvPr>
          <p:cNvSpPr txBox="1">
            <a:spLocks/>
          </p:cNvSpPr>
          <p:nvPr/>
        </p:nvSpPr>
        <p:spPr>
          <a:xfrm>
            <a:off x="8531359" y="240487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Oct 2022</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255264"/>
            <a:ext cx="731520" cy="457200"/>
          </a:xfrm>
        </p:spPr>
        <p:txBody>
          <a:bodyPr>
            <a:normAutofit/>
          </a:bodyPr>
          <a:lstStyle/>
          <a:p>
            <a:r>
              <a:rPr lang="en-ZA" dirty="0"/>
              <a:t>2022</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3649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2344" y="33649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3649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3649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3649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3649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3649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3649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3649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3649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3649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364992"/>
            <a:ext cx="640080" cy="201776"/>
          </a:xfrm>
        </p:spPr>
        <p:txBody>
          <a:bodyPr>
            <a:no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114800"/>
            <a:ext cx="731520" cy="457200"/>
          </a:xfrm>
        </p:spPr>
        <p:txBody>
          <a:bodyPr>
            <a:normAutofit/>
          </a:bodyPr>
          <a:lstStyle/>
          <a:p>
            <a:r>
              <a:rPr lang="en-ZA" dirty="0"/>
              <a:t>2023</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233672"/>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2344" y="4233672"/>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233672"/>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233672"/>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233672"/>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233672"/>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233672"/>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233672"/>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233672"/>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233672"/>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233672"/>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233672"/>
            <a:ext cx="640080" cy="201776"/>
          </a:xfrm>
        </p:spPr>
        <p:txBody>
          <a:bodyPr>
            <a:noAutofit/>
          </a:bodyPr>
          <a:lstStyle/>
          <a:p>
            <a:r>
              <a:rPr lang="en-ZA" dirty="0"/>
              <a:t>DEC</a:t>
            </a:r>
          </a:p>
        </p:txBody>
      </p: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57984" y="5132929"/>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cs typeface="Calibri Light"/>
              </a:rPr>
              <a:t>Test design</a:t>
            </a:r>
          </a:p>
        </p:txBody>
      </p:sp>
      <p:sp>
        <p:nvSpPr>
          <p:cNvPr id="41" name="Text Placeholder 32">
            <a:extLst>
              <a:ext uri="{FF2B5EF4-FFF2-40B4-BE49-F238E27FC236}">
                <a16:creationId xmlns:a16="http://schemas.microsoft.com/office/drawing/2014/main" id="{10494267-4554-4417-885E-D691A01C97F0}"/>
              </a:ext>
            </a:extLst>
          </p:cNvPr>
          <p:cNvSpPr txBox="1">
            <a:spLocks/>
          </p:cNvSpPr>
          <p:nvPr/>
        </p:nvSpPr>
        <p:spPr>
          <a:xfrm>
            <a:off x="2245597"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Feb 2023</a:t>
            </a:r>
          </a:p>
        </p:txBody>
      </p:sp>
      <p:sp>
        <p:nvSpPr>
          <p:cNvPr id="64" name="Text Placeholder 31">
            <a:extLst>
              <a:ext uri="{FF2B5EF4-FFF2-40B4-BE49-F238E27FC236}">
                <a16:creationId xmlns:a16="http://schemas.microsoft.com/office/drawing/2014/main" id="{F1A00DD6-EC7E-41AB-A576-5AEA42E9A538}"/>
              </a:ext>
            </a:extLst>
          </p:cNvPr>
          <p:cNvSpPr txBox="1">
            <a:spLocks/>
          </p:cNvSpPr>
          <p:nvPr/>
        </p:nvSpPr>
        <p:spPr>
          <a:xfrm>
            <a:off x="6102431" y="5132929"/>
            <a:ext cx="1828800" cy="694944"/>
          </a:xfrm>
          <a:prstGeom prst="rect">
            <a:avLst/>
          </a:prstGeom>
          <a:solidFill>
            <a:schemeClr val="accent2"/>
          </a:solidFill>
          <a:ln w="12700">
            <a:solidFill>
              <a:schemeClr val="accent2"/>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solidFill>
                  <a:schemeClr val="bg1"/>
                </a:solidFill>
                <a:cs typeface="Calibri Light"/>
              </a:rPr>
              <a:t>Launch design</a:t>
            </a:r>
          </a:p>
        </p:txBody>
      </p:sp>
      <p:sp>
        <p:nvSpPr>
          <p:cNvPr id="66" name="Text Placeholder 32">
            <a:extLst>
              <a:ext uri="{FF2B5EF4-FFF2-40B4-BE49-F238E27FC236}">
                <a16:creationId xmlns:a16="http://schemas.microsoft.com/office/drawing/2014/main" id="{02E63E76-5474-4C2E-9626-D7D3EE39FA36}"/>
              </a:ext>
            </a:extLst>
          </p:cNvPr>
          <p:cNvSpPr txBox="1">
            <a:spLocks/>
          </p:cNvSpPr>
          <p:nvPr/>
        </p:nvSpPr>
        <p:spPr>
          <a:xfrm>
            <a:off x="6155675" y="5523385"/>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solidFill>
                  <a:schemeClr val="bg1"/>
                </a:solidFill>
              </a:rPr>
              <a:t>July 2023</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18015" y="5129920"/>
            <a:ext cx="1828800" cy="694944"/>
          </a:xfrm>
          <a:prstGeom prst="rect">
            <a:avLst/>
          </a:prstGeom>
          <a:noFill/>
          <a:ln w="12700">
            <a:solidFill>
              <a:schemeClr val="accent3"/>
            </a:solidFill>
          </a:ln>
        </p:spPr>
        <p:txBody>
          <a:bodyPr vert="horz" lIns="0" tIns="18288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dirty="0"/>
              <a:t>Deliver to client</a:t>
            </a:r>
          </a:p>
        </p:txBody>
      </p:sp>
      <p:sp>
        <p:nvSpPr>
          <p:cNvPr id="37" name="Text Placeholder 32">
            <a:extLst>
              <a:ext uri="{FF2B5EF4-FFF2-40B4-BE49-F238E27FC236}">
                <a16:creationId xmlns:a16="http://schemas.microsoft.com/office/drawing/2014/main" id="{3F2EA78E-7491-46CC-9C20-5B473BC28EED}"/>
              </a:ext>
            </a:extLst>
          </p:cNvPr>
          <p:cNvSpPr txBox="1">
            <a:spLocks/>
          </p:cNvSpPr>
          <p:nvPr/>
        </p:nvSpPr>
        <p:spPr>
          <a:xfrm>
            <a:off x="9469745" y="552311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000" dirty="0"/>
              <a:t>Dec 2023</a:t>
            </a:r>
          </a:p>
        </p:txBody>
      </p:sp>
      <p:sp>
        <p:nvSpPr>
          <p:cNvPr id="5" name="Slide Number Placeholder 4">
            <a:extLst>
              <a:ext uri="{FF2B5EF4-FFF2-40B4-BE49-F238E27FC236}">
                <a16:creationId xmlns:a16="http://schemas.microsoft.com/office/drawing/2014/main" id="{BF42ED3C-933E-47AF-91C3-B41B4DA1D1E2}"/>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cxnSp>
        <p:nvCxnSpPr>
          <p:cNvPr id="47" name="Straight Connector 46">
            <a:extLst>
              <a:ext uri="{FF2B5EF4-FFF2-40B4-BE49-F238E27FC236}">
                <a16:creationId xmlns:a16="http://schemas.microsoft.com/office/drawing/2014/main" id="{75E1C21F-EF32-4CA2-BCB8-D7FA7A59B4FB}"/>
              </a:ext>
              <a:ext uri="{C183D7F6-B498-43B3-948B-1728B52AA6E4}">
                <adec:decorative xmlns:adec="http://schemas.microsoft.com/office/drawing/2017/decorative" val="1"/>
              </a:ext>
            </a:extLst>
          </p:cNvPr>
          <p:cNvCxnSpPr>
            <a:cxnSpLocks/>
          </p:cNvCxnSpPr>
          <p:nvPr/>
        </p:nvCxnSpPr>
        <p:spPr>
          <a:xfrm>
            <a:off x="9376567" y="268409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0161CD-EB22-4A39-B831-F62D3980F039}"/>
              </a:ext>
              <a:ext uri="{C183D7F6-B498-43B3-948B-1728B52AA6E4}">
                <adec:decorative xmlns:adec="http://schemas.microsoft.com/office/drawing/2017/decorative" val="1"/>
              </a:ext>
            </a:extLst>
          </p:cNvPr>
          <p:cNvCxnSpPr>
            <a:cxnSpLocks/>
          </p:cNvCxnSpPr>
          <p:nvPr/>
        </p:nvCxnSpPr>
        <p:spPr>
          <a:xfrm rot="10800000">
            <a:off x="3072384" y="4538570"/>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C7718B4-BDDD-4E7F-8025-DA78439436B2}"/>
              </a:ext>
              <a:ext uri="{C183D7F6-B498-43B3-948B-1728B52AA6E4}">
                <adec:decorative xmlns:adec="http://schemas.microsoft.com/office/drawing/2017/decorative" val="1"/>
              </a:ext>
            </a:extLst>
          </p:cNvPr>
          <p:cNvSpPr/>
          <p:nvPr/>
        </p:nvSpPr>
        <p:spPr>
          <a:xfrm>
            <a:off x="9333214" y="38311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DA2A55-B0D6-4B1D-A93C-3A1562BF2CB4}"/>
              </a:ext>
              <a:ext uri="{C183D7F6-B498-43B3-948B-1728B52AA6E4}">
                <adec:decorative xmlns:adec="http://schemas.microsoft.com/office/drawing/2017/decorative" val="1"/>
              </a:ext>
            </a:extLst>
          </p:cNvPr>
          <p:cNvSpPr/>
          <p:nvPr/>
        </p:nvSpPr>
        <p:spPr>
          <a:xfrm>
            <a:off x="538099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A6A929DC-02F2-4ADC-A93C-872A1F6061A2}"/>
              </a:ext>
              <a:ext uri="{C183D7F6-B498-43B3-948B-1728B52AA6E4}">
                <adec:decorative xmlns:adec="http://schemas.microsoft.com/office/drawing/2017/decorative" val="1"/>
              </a:ext>
            </a:extLst>
          </p:cNvPr>
          <p:cNvCxnSpPr>
            <a:cxnSpLocks/>
          </p:cNvCxnSpPr>
          <p:nvPr/>
        </p:nvCxnSpPr>
        <p:spPr>
          <a:xfrm>
            <a:off x="5437031" y="2684093"/>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9E87B4-E615-4E74-83CB-FA07C6306C26}"/>
              </a:ext>
              <a:ext uri="{C183D7F6-B498-43B3-948B-1728B52AA6E4}">
                <adec:decorative xmlns:adec="http://schemas.microsoft.com/office/drawing/2017/decorative" val="1"/>
              </a:ext>
            </a:extLst>
          </p:cNvPr>
          <p:cNvCxnSpPr>
            <a:cxnSpLocks/>
          </p:cNvCxnSpPr>
          <p:nvPr/>
        </p:nvCxnSpPr>
        <p:spPr>
          <a:xfrm>
            <a:off x="3068604" y="2689515"/>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8D2BEB-7BC8-4957-9650-B7EC113AEC1C}"/>
              </a:ext>
              <a:ext uri="{C183D7F6-B498-43B3-948B-1728B52AA6E4}">
                <adec:decorative xmlns:adec="http://schemas.microsoft.com/office/drawing/2017/decorative" val="1"/>
              </a:ext>
            </a:extLst>
          </p:cNvPr>
          <p:cNvCxnSpPr>
            <a:cxnSpLocks/>
          </p:cNvCxnSpPr>
          <p:nvPr/>
        </p:nvCxnSpPr>
        <p:spPr>
          <a:xfrm rot="10800000">
            <a:off x="7017230" y="4538570"/>
            <a:ext cx="0" cy="59436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3AC483-D528-4789-BAA6-00F430B1C132}"/>
              </a:ext>
              <a:ext uri="{C183D7F6-B498-43B3-948B-1728B52AA6E4}">
                <adec:decorative xmlns:adec="http://schemas.microsoft.com/office/drawing/2017/decorative" val="1"/>
              </a:ext>
            </a:extLst>
          </p:cNvPr>
          <p:cNvCxnSpPr>
            <a:cxnSpLocks/>
          </p:cNvCxnSpPr>
          <p:nvPr/>
        </p:nvCxnSpPr>
        <p:spPr>
          <a:xfrm rot="10800000">
            <a:off x="10960332" y="4535560"/>
            <a:ext cx="0" cy="59436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7EB24E-B757-4107-BD08-E192A7E5E127}"/>
              </a:ext>
              <a:ext uri="{C183D7F6-B498-43B3-948B-1728B52AA6E4}">
                <adec:decorative xmlns:adec="http://schemas.microsoft.com/office/drawing/2017/decorative" val="1"/>
              </a:ext>
            </a:extLst>
          </p:cNvPr>
          <p:cNvSpPr/>
          <p:nvPr/>
        </p:nvSpPr>
        <p:spPr>
          <a:xfrm>
            <a:off x="3028736"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C24FC24-0FBE-418C-AB4F-A3C24E347814}"/>
              </a:ext>
              <a:ext uri="{C183D7F6-B498-43B3-948B-1728B52AA6E4}">
                <adec:decorative xmlns:adec="http://schemas.microsoft.com/office/drawing/2017/decorative" val="1"/>
              </a:ext>
            </a:extLst>
          </p:cNvPr>
          <p:cNvSpPr/>
          <p:nvPr/>
        </p:nvSpPr>
        <p:spPr>
          <a:xfrm>
            <a:off x="6940774"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163B222-80FB-4614-AF82-0690E0A2FBD1}"/>
              </a:ext>
              <a:ext uri="{C183D7F6-B498-43B3-948B-1728B52AA6E4}">
                <adec:decorative xmlns:adec="http://schemas.microsoft.com/office/drawing/2017/decorative" val="1"/>
              </a:ext>
            </a:extLst>
          </p:cNvPr>
          <p:cNvSpPr/>
          <p:nvPr/>
        </p:nvSpPr>
        <p:spPr>
          <a:xfrm>
            <a:off x="10908901" y="3832624"/>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D6AA3D9-0ADE-4E81-9DFD-093BF32D8659}"/>
              </a:ext>
              <a:ext uri="{C183D7F6-B498-43B3-948B-1728B52AA6E4}">
                <adec:decorative xmlns:adec="http://schemas.microsoft.com/office/drawing/2017/decorative" val="1"/>
              </a:ext>
            </a:extLst>
          </p:cNvPr>
          <p:cNvSpPr/>
          <p:nvPr/>
        </p:nvSpPr>
        <p:spPr>
          <a:xfrm>
            <a:off x="929640" y="3786462"/>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16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bg/>
                                          </p:spTgt>
                                        </p:tgtEl>
                                        <p:attrNameLst>
                                          <p:attrName>style.visibility</p:attrName>
                                        </p:attrNameLst>
                                      </p:cBhvr>
                                      <p:to>
                                        <p:strVal val="visible"/>
                                      </p:to>
                                    </p:set>
                                    <p:animEffect transition="in" filter="fade">
                                      <p:cBhvr>
                                        <p:cTn id="7" dur="1000"/>
                                        <p:tgtEl>
                                          <p:spTgt spid="32">
                                            <p:bg/>
                                          </p:spTgt>
                                        </p:tgtEl>
                                      </p:cBhvr>
                                    </p:animEffect>
                                    <p:anim calcmode="lin" valueType="num">
                                      <p:cBhvr>
                                        <p:cTn id="8" dur="1000" fill="hold"/>
                                        <p:tgtEl>
                                          <p:spTgt spid="32">
                                            <p:bg/>
                                          </p:spTgt>
                                        </p:tgtEl>
                                        <p:attrNameLst>
                                          <p:attrName>ppt_x</p:attrName>
                                        </p:attrNameLst>
                                      </p:cBhvr>
                                      <p:tavLst>
                                        <p:tav tm="0">
                                          <p:val>
                                            <p:strVal val="#ppt_x"/>
                                          </p:val>
                                        </p:tav>
                                        <p:tav tm="100000">
                                          <p:val>
                                            <p:strVal val="#ppt_x"/>
                                          </p:val>
                                        </p:tav>
                                      </p:tavLst>
                                    </p:anim>
                                    <p:anim calcmode="lin" valueType="num">
                                      <p:cBhvr>
                                        <p:cTn id="9" dur="1000" fill="hold"/>
                                        <p:tgtEl>
                                          <p:spTgt spid="32">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anim calcmode="lin" valueType="num">
                                      <p:cBhvr>
                                        <p:cTn id="4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anim calcmode="lin" valueType="num">
                                      <p:cBhvr>
                                        <p:cTn id="4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xEl>
                                              <p:pRg st="0" end="0"/>
                                            </p:txEl>
                                          </p:spTgt>
                                        </p:tgtEl>
                                        <p:attrNameLst>
                                          <p:attrName>style.visibility</p:attrName>
                                        </p:attrNameLst>
                                      </p:cBhvr>
                                      <p:to>
                                        <p:strVal val="visible"/>
                                      </p:to>
                                    </p:set>
                                    <p:animEffect transition="in" filter="fade">
                                      <p:cBhvr>
                                        <p:cTn id="52" dur="1000"/>
                                        <p:tgtEl>
                                          <p:spTgt spid="8">
                                            <p:txEl>
                                              <p:pRg st="0" end="0"/>
                                            </p:txEl>
                                          </p:spTgt>
                                        </p:tgtEl>
                                      </p:cBhvr>
                                    </p:animEffect>
                                    <p:anim calcmode="lin" valueType="num">
                                      <p:cBhvr>
                                        <p:cTn id="5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animEffect transition="in" filter="fade">
                                      <p:cBhvr>
                                        <p:cTn id="62" dur="1000"/>
                                        <p:tgtEl>
                                          <p:spTgt spid="10">
                                            <p:txEl>
                                              <p:pRg st="0" end="0"/>
                                            </p:txEl>
                                          </p:spTgt>
                                        </p:tgtEl>
                                      </p:cBhvr>
                                    </p:animEffect>
                                    <p:anim calcmode="lin" valueType="num">
                                      <p:cBhvr>
                                        <p:cTn id="6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fade">
                                      <p:cBhvr>
                                        <p:cTn id="67" dur="1000"/>
                                        <p:tgtEl>
                                          <p:spTgt spid="12">
                                            <p:txEl>
                                              <p:pRg st="0" end="0"/>
                                            </p:txEl>
                                          </p:spTgt>
                                        </p:tgtEl>
                                      </p:cBhvr>
                                    </p:animEffect>
                                    <p:anim calcmode="lin" valueType="num">
                                      <p:cBhvr>
                                        <p:cTn id="6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animEffect transition="in" filter="fade">
                                      <p:cBhvr>
                                        <p:cTn id="72" dur="1000"/>
                                        <p:tgtEl>
                                          <p:spTgt spid="13">
                                            <p:txEl>
                                              <p:pRg st="0" end="0"/>
                                            </p:txEl>
                                          </p:spTgt>
                                        </p:tgtEl>
                                      </p:cBhvr>
                                    </p:animEffect>
                                    <p:anim calcmode="lin" valueType="num">
                                      <p:cBhvr>
                                        <p:cTn id="7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4">
                                            <p:txEl>
                                              <p:pRg st="0" end="0"/>
                                            </p:txEl>
                                          </p:spTgt>
                                        </p:tgtEl>
                                        <p:attrNameLst>
                                          <p:attrName>style.visibility</p:attrName>
                                        </p:attrNameLst>
                                      </p:cBhvr>
                                      <p:to>
                                        <p:strVal val="visible"/>
                                      </p:to>
                                    </p:set>
                                    <p:animEffect transition="in" filter="fade">
                                      <p:cBhvr>
                                        <p:cTn id="77" dur="1000"/>
                                        <p:tgtEl>
                                          <p:spTgt spid="14">
                                            <p:txEl>
                                              <p:pRg st="0" end="0"/>
                                            </p:txEl>
                                          </p:spTgt>
                                        </p:tgtEl>
                                      </p:cBhvr>
                                    </p:animEffect>
                                    <p:anim calcmode="lin" valueType="num">
                                      <p:cBhvr>
                                        <p:cTn id="7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6">
                                            <p:txEl>
                                              <p:pRg st="0" end="0"/>
                                            </p:txEl>
                                          </p:spTgt>
                                        </p:tgtEl>
                                        <p:attrNameLst>
                                          <p:attrName>style.visibility</p:attrName>
                                        </p:attrNameLst>
                                      </p:cBhvr>
                                      <p:to>
                                        <p:strVal val="visible"/>
                                      </p:to>
                                    </p:set>
                                    <p:animEffect transition="in" filter="fade">
                                      <p:cBhvr>
                                        <p:cTn id="82" dur="1000"/>
                                        <p:tgtEl>
                                          <p:spTgt spid="16">
                                            <p:txEl>
                                              <p:pRg st="0" end="0"/>
                                            </p:txEl>
                                          </p:spTgt>
                                        </p:tgtEl>
                                      </p:cBhvr>
                                    </p:animEffect>
                                    <p:anim calcmode="lin" valueType="num">
                                      <p:cBhvr>
                                        <p:cTn id="8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7">
                                            <p:txEl>
                                              <p:pRg st="0" end="0"/>
                                            </p:txEl>
                                          </p:spTgt>
                                        </p:tgtEl>
                                        <p:attrNameLst>
                                          <p:attrName>style.visibility</p:attrName>
                                        </p:attrNameLst>
                                      </p:cBhvr>
                                      <p:to>
                                        <p:strVal val="visible"/>
                                      </p:to>
                                    </p:set>
                                    <p:animEffect transition="in" filter="fade">
                                      <p:cBhvr>
                                        <p:cTn id="87" dur="1000"/>
                                        <p:tgtEl>
                                          <p:spTgt spid="17">
                                            <p:txEl>
                                              <p:pRg st="0" end="0"/>
                                            </p:txEl>
                                          </p:spTgt>
                                        </p:tgtEl>
                                      </p:cBhvr>
                                    </p:animEffect>
                                    <p:anim calcmode="lin" valueType="num">
                                      <p:cBhvr>
                                        <p:cTn id="8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5">
                                            <p:txEl>
                                              <p:pRg st="0" end="0"/>
                                            </p:txEl>
                                          </p:spTgt>
                                        </p:tgtEl>
                                        <p:attrNameLst>
                                          <p:attrName>style.visibility</p:attrName>
                                        </p:attrNameLst>
                                      </p:cBhvr>
                                      <p:to>
                                        <p:strVal val="visible"/>
                                      </p:to>
                                    </p:set>
                                    <p:animEffect transition="in" filter="fade">
                                      <p:cBhvr>
                                        <p:cTn id="92" dur="1000"/>
                                        <p:tgtEl>
                                          <p:spTgt spid="15">
                                            <p:txEl>
                                              <p:pRg st="0" end="0"/>
                                            </p:txEl>
                                          </p:spTgt>
                                        </p:tgtEl>
                                      </p:cBhvr>
                                    </p:animEffect>
                                    <p:anim calcmode="lin" valueType="num">
                                      <p:cBhvr>
                                        <p:cTn id="9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Effect transition="in" filter="fade">
                                      <p:cBhvr>
                                        <p:cTn id="97" dur="1000"/>
                                        <p:tgtEl>
                                          <p:spTgt spid="18">
                                            <p:txEl>
                                              <p:pRg st="0" end="0"/>
                                            </p:txEl>
                                          </p:spTgt>
                                        </p:tgtEl>
                                      </p:cBhvr>
                                    </p:animEffect>
                                    <p:anim calcmode="lin" valueType="num">
                                      <p:cBhvr>
                                        <p:cTn id="9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9">
                                            <p:txEl>
                                              <p:pRg st="0" end="0"/>
                                            </p:txEl>
                                          </p:spTgt>
                                        </p:tgtEl>
                                        <p:attrNameLst>
                                          <p:attrName>style.visibility</p:attrName>
                                        </p:attrNameLst>
                                      </p:cBhvr>
                                      <p:to>
                                        <p:strVal val="visible"/>
                                      </p:to>
                                    </p:set>
                                    <p:animEffect transition="in" filter="fade">
                                      <p:cBhvr>
                                        <p:cTn id="102" dur="1000"/>
                                        <p:tgtEl>
                                          <p:spTgt spid="19">
                                            <p:txEl>
                                              <p:pRg st="0" end="0"/>
                                            </p:txEl>
                                          </p:spTgt>
                                        </p:tgtEl>
                                      </p:cBhvr>
                                    </p:animEffect>
                                    <p:anim calcmode="lin" valueType="num">
                                      <p:cBhvr>
                                        <p:cTn id="10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1">
                                            <p:txEl>
                                              <p:pRg st="0" end="0"/>
                                            </p:txEl>
                                          </p:spTgt>
                                        </p:tgtEl>
                                        <p:attrNameLst>
                                          <p:attrName>style.visibility</p:attrName>
                                        </p:attrNameLst>
                                      </p:cBhvr>
                                      <p:to>
                                        <p:strVal val="visible"/>
                                      </p:to>
                                    </p:set>
                                    <p:animEffect transition="in" filter="fade">
                                      <p:cBhvr>
                                        <p:cTn id="107" dur="1000"/>
                                        <p:tgtEl>
                                          <p:spTgt spid="11">
                                            <p:txEl>
                                              <p:pRg st="0" end="0"/>
                                            </p:txEl>
                                          </p:spTgt>
                                        </p:tgtEl>
                                      </p:cBhvr>
                                    </p:animEffect>
                                    <p:anim calcmode="lin" valueType="num">
                                      <p:cBhvr>
                                        <p:cTn id="10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0">
                                            <p:txEl>
                                              <p:pRg st="0" end="0"/>
                                            </p:txEl>
                                          </p:spTgt>
                                        </p:tgtEl>
                                        <p:attrNameLst>
                                          <p:attrName>style.visibility</p:attrName>
                                        </p:attrNameLst>
                                      </p:cBhvr>
                                      <p:to>
                                        <p:strVal val="visible"/>
                                      </p:to>
                                    </p:set>
                                    <p:animEffect transition="in" filter="fade">
                                      <p:cBhvr>
                                        <p:cTn id="112" dur="1000"/>
                                        <p:tgtEl>
                                          <p:spTgt spid="20">
                                            <p:txEl>
                                              <p:pRg st="0" end="0"/>
                                            </p:txEl>
                                          </p:spTgt>
                                        </p:tgtEl>
                                      </p:cBhvr>
                                    </p:animEffect>
                                    <p:anim calcmode="lin" valueType="num">
                                      <p:cBhvr>
                                        <p:cTn id="1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14"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1">
                                            <p:txEl>
                                              <p:pRg st="0" end="0"/>
                                            </p:txEl>
                                          </p:spTgt>
                                        </p:tgtEl>
                                        <p:attrNameLst>
                                          <p:attrName>style.visibility</p:attrName>
                                        </p:attrNameLst>
                                      </p:cBhvr>
                                      <p:to>
                                        <p:strVal val="visible"/>
                                      </p:to>
                                    </p:set>
                                    <p:animEffect transition="in" filter="fade">
                                      <p:cBhvr>
                                        <p:cTn id="117" dur="1000"/>
                                        <p:tgtEl>
                                          <p:spTgt spid="21">
                                            <p:txEl>
                                              <p:pRg st="0" end="0"/>
                                            </p:txEl>
                                          </p:spTgt>
                                        </p:tgtEl>
                                      </p:cBhvr>
                                    </p:animEffect>
                                    <p:anim calcmode="lin" valueType="num">
                                      <p:cBhvr>
                                        <p:cTn id="11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2">
                                            <p:txEl>
                                              <p:pRg st="0" end="0"/>
                                            </p:txEl>
                                          </p:spTgt>
                                        </p:tgtEl>
                                        <p:attrNameLst>
                                          <p:attrName>style.visibility</p:attrName>
                                        </p:attrNameLst>
                                      </p:cBhvr>
                                      <p:to>
                                        <p:strVal val="visible"/>
                                      </p:to>
                                    </p:set>
                                    <p:animEffect transition="in" filter="fade">
                                      <p:cBhvr>
                                        <p:cTn id="122" dur="1000"/>
                                        <p:tgtEl>
                                          <p:spTgt spid="22">
                                            <p:txEl>
                                              <p:pRg st="0" end="0"/>
                                            </p:txEl>
                                          </p:spTgt>
                                        </p:tgtEl>
                                      </p:cBhvr>
                                    </p:animEffect>
                                    <p:anim calcmode="lin" valueType="num">
                                      <p:cBhvr>
                                        <p:cTn id="12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3">
                                            <p:txEl>
                                              <p:pRg st="0" end="0"/>
                                            </p:txEl>
                                          </p:spTgt>
                                        </p:tgtEl>
                                        <p:attrNameLst>
                                          <p:attrName>style.visibility</p:attrName>
                                        </p:attrNameLst>
                                      </p:cBhvr>
                                      <p:to>
                                        <p:strVal val="visible"/>
                                      </p:to>
                                    </p:set>
                                    <p:animEffect transition="in" filter="fade">
                                      <p:cBhvr>
                                        <p:cTn id="127" dur="1000"/>
                                        <p:tgtEl>
                                          <p:spTgt spid="23">
                                            <p:txEl>
                                              <p:pRg st="0" end="0"/>
                                            </p:txEl>
                                          </p:spTgt>
                                        </p:tgtEl>
                                      </p:cBhvr>
                                    </p:animEffect>
                                    <p:anim calcmode="lin" valueType="num">
                                      <p:cBhvr>
                                        <p:cTn id="12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4">
                                            <p:txEl>
                                              <p:pRg st="0" end="0"/>
                                            </p:txEl>
                                          </p:spTgt>
                                        </p:tgtEl>
                                        <p:attrNameLst>
                                          <p:attrName>style.visibility</p:attrName>
                                        </p:attrNameLst>
                                      </p:cBhvr>
                                      <p:to>
                                        <p:strVal val="visible"/>
                                      </p:to>
                                    </p:set>
                                    <p:animEffect transition="in" filter="fade">
                                      <p:cBhvr>
                                        <p:cTn id="132" dur="1000"/>
                                        <p:tgtEl>
                                          <p:spTgt spid="24">
                                            <p:txEl>
                                              <p:pRg st="0" end="0"/>
                                            </p:txEl>
                                          </p:spTgt>
                                        </p:tgtEl>
                                      </p:cBhvr>
                                    </p:animEffect>
                                    <p:anim calcmode="lin" valueType="num">
                                      <p:cBhvr>
                                        <p:cTn id="133"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34"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5">
                                            <p:txEl>
                                              <p:pRg st="0" end="0"/>
                                            </p:txEl>
                                          </p:spTgt>
                                        </p:tgtEl>
                                        <p:attrNameLst>
                                          <p:attrName>style.visibility</p:attrName>
                                        </p:attrNameLst>
                                      </p:cBhvr>
                                      <p:to>
                                        <p:strVal val="visible"/>
                                      </p:to>
                                    </p:set>
                                    <p:animEffect transition="in" filter="fade">
                                      <p:cBhvr>
                                        <p:cTn id="137" dur="1000"/>
                                        <p:tgtEl>
                                          <p:spTgt spid="25">
                                            <p:txEl>
                                              <p:pRg st="0" end="0"/>
                                            </p:txEl>
                                          </p:spTgt>
                                        </p:tgtEl>
                                      </p:cBhvr>
                                    </p:animEffect>
                                    <p:anim calcmode="lin" valueType="num">
                                      <p:cBhvr>
                                        <p:cTn id="13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6">
                                            <p:txEl>
                                              <p:pRg st="0" end="0"/>
                                            </p:txEl>
                                          </p:spTgt>
                                        </p:tgtEl>
                                        <p:attrNameLst>
                                          <p:attrName>style.visibility</p:attrName>
                                        </p:attrNameLst>
                                      </p:cBhvr>
                                      <p:to>
                                        <p:strVal val="visible"/>
                                      </p:to>
                                    </p:set>
                                    <p:animEffect transition="in" filter="fade">
                                      <p:cBhvr>
                                        <p:cTn id="142" dur="1000"/>
                                        <p:tgtEl>
                                          <p:spTgt spid="26">
                                            <p:txEl>
                                              <p:pRg st="0" end="0"/>
                                            </p:txEl>
                                          </p:spTgt>
                                        </p:tgtEl>
                                      </p:cBhvr>
                                    </p:animEffect>
                                    <p:anim calcmode="lin" valueType="num">
                                      <p:cBhvr>
                                        <p:cTn id="14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8">
                                            <p:txEl>
                                              <p:pRg st="0" end="0"/>
                                            </p:txEl>
                                          </p:spTgt>
                                        </p:tgtEl>
                                        <p:attrNameLst>
                                          <p:attrName>style.visibility</p:attrName>
                                        </p:attrNameLst>
                                      </p:cBhvr>
                                      <p:to>
                                        <p:strVal val="visible"/>
                                      </p:to>
                                    </p:set>
                                    <p:animEffect transition="in" filter="fade">
                                      <p:cBhvr>
                                        <p:cTn id="147" dur="1000"/>
                                        <p:tgtEl>
                                          <p:spTgt spid="28">
                                            <p:txEl>
                                              <p:pRg st="0" end="0"/>
                                            </p:txEl>
                                          </p:spTgt>
                                        </p:tgtEl>
                                      </p:cBhvr>
                                    </p:animEffect>
                                    <p:anim calcmode="lin" valueType="num">
                                      <p:cBhvr>
                                        <p:cTn id="14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4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29">
                                            <p:txEl>
                                              <p:pRg st="0" end="0"/>
                                            </p:txEl>
                                          </p:spTgt>
                                        </p:tgtEl>
                                        <p:attrNameLst>
                                          <p:attrName>style.visibility</p:attrName>
                                        </p:attrNameLst>
                                      </p:cBhvr>
                                      <p:to>
                                        <p:strVal val="visible"/>
                                      </p:to>
                                    </p:set>
                                    <p:animEffect transition="in" filter="fade">
                                      <p:cBhvr>
                                        <p:cTn id="152" dur="1000"/>
                                        <p:tgtEl>
                                          <p:spTgt spid="29">
                                            <p:txEl>
                                              <p:pRg st="0" end="0"/>
                                            </p:txEl>
                                          </p:spTgt>
                                        </p:tgtEl>
                                      </p:cBhvr>
                                    </p:animEffect>
                                    <p:anim calcmode="lin" valueType="num">
                                      <p:cBhvr>
                                        <p:cTn id="15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54"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7">
                                            <p:txEl>
                                              <p:pRg st="0" end="0"/>
                                            </p:txEl>
                                          </p:spTgt>
                                        </p:tgtEl>
                                        <p:attrNameLst>
                                          <p:attrName>style.visibility</p:attrName>
                                        </p:attrNameLst>
                                      </p:cBhvr>
                                      <p:to>
                                        <p:strVal val="visible"/>
                                      </p:to>
                                    </p:set>
                                    <p:animEffect transition="in" filter="fade">
                                      <p:cBhvr>
                                        <p:cTn id="157" dur="1000"/>
                                        <p:tgtEl>
                                          <p:spTgt spid="27">
                                            <p:txEl>
                                              <p:pRg st="0" end="0"/>
                                            </p:txEl>
                                          </p:spTgt>
                                        </p:tgtEl>
                                      </p:cBhvr>
                                    </p:animEffect>
                                    <p:anim calcmode="lin" valueType="num">
                                      <p:cBhvr>
                                        <p:cTn id="15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0">
                                            <p:txEl>
                                              <p:pRg st="0" end="0"/>
                                            </p:txEl>
                                          </p:spTgt>
                                        </p:tgtEl>
                                        <p:attrNameLst>
                                          <p:attrName>style.visibility</p:attrName>
                                        </p:attrNameLst>
                                      </p:cBhvr>
                                      <p:to>
                                        <p:strVal val="visible"/>
                                      </p:to>
                                    </p:set>
                                    <p:animEffect transition="in" filter="fade">
                                      <p:cBhvr>
                                        <p:cTn id="162" dur="1000"/>
                                        <p:tgtEl>
                                          <p:spTgt spid="30">
                                            <p:txEl>
                                              <p:pRg st="0" end="0"/>
                                            </p:txEl>
                                          </p:spTgt>
                                        </p:tgtEl>
                                      </p:cBhvr>
                                    </p:animEffect>
                                    <p:anim calcmode="lin" valueType="num">
                                      <p:cBhvr>
                                        <p:cTn id="163"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64"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31">
                                            <p:txEl>
                                              <p:pRg st="0" end="0"/>
                                            </p:txEl>
                                          </p:spTgt>
                                        </p:tgtEl>
                                        <p:attrNameLst>
                                          <p:attrName>style.visibility</p:attrName>
                                        </p:attrNameLst>
                                      </p:cBhvr>
                                      <p:to>
                                        <p:strVal val="visible"/>
                                      </p:to>
                                    </p:set>
                                    <p:animEffect transition="in" filter="fade">
                                      <p:cBhvr>
                                        <p:cTn id="167" dur="1000"/>
                                        <p:tgtEl>
                                          <p:spTgt spid="31">
                                            <p:txEl>
                                              <p:pRg st="0" end="0"/>
                                            </p:txEl>
                                          </p:spTgt>
                                        </p:tgtEl>
                                      </p:cBhvr>
                                    </p:animEffect>
                                    <p:anim calcmode="lin" valueType="num">
                                      <p:cBhvr>
                                        <p:cTn id="16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69"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fade">
                                      <p:cBhvr>
                                        <p:cTn id="177" dur="1000"/>
                                        <p:tgtEl>
                                          <p:spTgt spid="41"/>
                                        </p:tgtEl>
                                      </p:cBhvr>
                                    </p:animEffect>
                                    <p:anim calcmode="lin" valueType="num">
                                      <p:cBhvr>
                                        <p:cTn id="178" dur="1000" fill="hold"/>
                                        <p:tgtEl>
                                          <p:spTgt spid="41"/>
                                        </p:tgtEl>
                                        <p:attrNameLst>
                                          <p:attrName>ppt_x</p:attrName>
                                        </p:attrNameLst>
                                      </p:cBhvr>
                                      <p:tavLst>
                                        <p:tav tm="0">
                                          <p:val>
                                            <p:strVal val="#ppt_x"/>
                                          </p:val>
                                        </p:tav>
                                        <p:tav tm="100000">
                                          <p:val>
                                            <p:strVal val="#ppt_x"/>
                                          </p:val>
                                        </p:tav>
                                      </p:tavLst>
                                    </p:anim>
                                    <p:anim calcmode="lin" valueType="num">
                                      <p:cBhvr>
                                        <p:cTn id="179" dur="1000" fill="hold"/>
                                        <p:tgtEl>
                                          <p:spTgt spid="41"/>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fade">
                                      <p:cBhvr>
                                        <p:cTn id="182" dur="1000"/>
                                        <p:tgtEl>
                                          <p:spTgt spid="64"/>
                                        </p:tgtEl>
                                      </p:cBhvr>
                                    </p:animEffect>
                                    <p:anim calcmode="lin" valueType="num">
                                      <p:cBhvr>
                                        <p:cTn id="183" dur="1000" fill="hold"/>
                                        <p:tgtEl>
                                          <p:spTgt spid="64"/>
                                        </p:tgtEl>
                                        <p:attrNameLst>
                                          <p:attrName>ppt_x</p:attrName>
                                        </p:attrNameLst>
                                      </p:cBhvr>
                                      <p:tavLst>
                                        <p:tav tm="0">
                                          <p:val>
                                            <p:strVal val="#ppt_x"/>
                                          </p:val>
                                        </p:tav>
                                        <p:tav tm="100000">
                                          <p:val>
                                            <p:strVal val="#ppt_x"/>
                                          </p:val>
                                        </p:tav>
                                      </p:tavLst>
                                    </p:anim>
                                    <p:anim calcmode="lin" valueType="num">
                                      <p:cBhvr>
                                        <p:cTn id="184" dur="1000" fill="hold"/>
                                        <p:tgtEl>
                                          <p:spTgt spid="64"/>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66"/>
                                        </p:tgtEl>
                                        <p:attrNameLst>
                                          <p:attrName>style.visibility</p:attrName>
                                        </p:attrNameLst>
                                      </p:cBhvr>
                                      <p:to>
                                        <p:strVal val="visible"/>
                                      </p:to>
                                    </p:set>
                                    <p:animEffect transition="in" filter="fade">
                                      <p:cBhvr>
                                        <p:cTn id="187" dur="1000"/>
                                        <p:tgtEl>
                                          <p:spTgt spid="66"/>
                                        </p:tgtEl>
                                      </p:cBhvr>
                                    </p:animEffect>
                                    <p:anim calcmode="lin" valueType="num">
                                      <p:cBhvr>
                                        <p:cTn id="188" dur="1000" fill="hold"/>
                                        <p:tgtEl>
                                          <p:spTgt spid="66"/>
                                        </p:tgtEl>
                                        <p:attrNameLst>
                                          <p:attrName>ppt_x</p:attrName>
                                        </p:attrNameLst>
                                      </p:cBhvr>
                                      <p:tavLst>
                                        <p:tav tm="0">
                                          <p:val>
                                            <p:strVal val="#ppt_x"/>
                                          </p:val>
                                        </p:tav>
                                        <p:tav tm="100000">
                                          <p:val>
                                            <p:strVal val="#ppt_x"/>
                                          </p:val>
                                        </p:tav>
                                      </p:tavLst>
                                    </p:anim>
                                    <p:anim calcmode="lin" valueType="num">
                                      <p:cBhvr>
                                        <p:cTn id="189" dur="1000" fill="hold"/>
                                        <p:tgtEl>
                                          <p:spTgt spid="6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36"/>
                                        </p:tgtEl>
                                        <p:attrNameLst>
                                          <p:attrName>style.visibility</p:attrName>
                                        </p:attrNameLst>
                                      </p:cBhvr>
                                      <p:to>
                                        <p:strVal val="visible"/>
                                      </p:to>
                                    </p:set>
                                    <p:animEffect transition="in" filter="fade">
                                      <p:cBhvr>
                                        <p:cTn id="192" dur="1000"/>
                                        <p:tgtEl>
                                          <p:spTgt spid="36"/>
                                        </p:tgtEl>
                                      </p:cBhvr>
                                    </p:animEffect>
                                    <p:anim calcmode="lin" valueType="num">
                                      <p:cBhvr>
                                        <p:cTn id="193" dur="1000" fill="hold"/>
                                        <p:tgtEl>
                                          <p:spTgt spid="36"/>
                                        </p:tgtEl>
                                        <p:attrNameLst>
                                          <p:attrName>ppt_x</p:attrName>
                                        </p:attrNameLst>
                                      </p:cBhvr>
                                      <p:tavLst>
                                        <p:tav tm="0">
                                          <p:val>
                                            <p:strVal val="#ppt_x"/>
                                          </p:val>
                                        </p:tav>
                                        <p:tav tm="100000">
                                          <p:val>
                                            <p:strVal val="#ppt_x"/>
                                          </p:val>
                                        </p:tav>
                                      </p:tavLst>
                                    </p:anim>
                                    <p:anim calcmode="lin" valueType="num">
                                      <p:cBhvr>
                                        <p:cTn id="194" dur="1000" fill="hold"/>
                                        <p:tgtEl>
                                          <p:spTgt spid="36"/>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37"/>
                                        </p:tgtEl>
                                        <p:attrNameLst>
                                          <p:attrName>style.visibility</p:attrName>
                                        </p:attrNameLst>
                                      </p:cBhvr>
                                      <p:to>
                                        <p:strVal val="visible"/>
                                      </p:to>
                                    </p:set>
                                    <p:animEffect transition="in" filter="fade">
                                      <p:cBhvr>
                                        <p:cTn id="197" dur="1000"/>
                                        <p:tgtEl>
                                          <p:spTgt spid="37"/>
                                        </p:tgtEl>
                                      </p:cBhvr>
                                    </p:animEffect>
                                    <p:anim calcmode="lin" valueType="num">
                                      <p:cBhvr>
                                        <p:cTn id="198" dur="1000" fill="hold"/>
                                        <p:tgtEl>
                                          <p:spTgt spid="37"/>
                                        </p:tgtEl>
                                        <p:attrNameLst>
                                          <p:attrName>ppt_x</p:attrName>
                                        </p:attrNameLst>
                                      </p:cBhvr>
                                      <p:tavLst>
                                        <p:tav tm="0">
                                          <p:val>
                                            <p:strVal val="#ppt_x"/>
                                          </p:val>
                                        </p:tav>
                                        <p:tav tm="100000">
                                          <p:val>
                                            <p:strVal val="#ppt_x"/>
                                          </p:val>
                                        </p:tav>
                                      </p:tavLst>
                                    </p:anim>
                                    <p:anim calcmode="lin" valueType="num">
                                      <p:cBhvr>
                                        <p:cTn id="199" dur="1000" fill="hold"/>
                                        <p:tgtEl>
                                          <p:spTgt spid="37"/>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5"/>
                                        </p:tgtEl>
                                        <p:attrNameLst>
                                          <p:attrName>style.visibility</p:attrName>
                                        </p:attrNameLst>
                                      </p:cBhvr>
                                      <p:to>
                                        <p:strVal val="visible"/>
                                      </p:to>
                                    </p:set>
                                    <p:animEffect transition="in" filter="fade">
                                      <p:cBhvr>
                                        <p:cTn id="202" dur="1000"/>
                                        <p:tgtEl>
                                          <p:spTgt spid="5"/>
                                        </p:tgtEl>
                                      </p:cBhvr>
                                    </p:animEffect>
                                    <p:anim calcmode="lin" valueType="num">
                                      <p:cBhvr>
                                        <p:cTn id="203" dur="1000" fill="hold"/>
                                        <p:tgtEl>
                                          <p:spTgt spid="5"/>
                                        </p:tgtEl>
                                        <p:attrNameLst>
                                          <p:attrName>ppt_x</p:attrName>
                                        </p:attrNameLst>
                                      </p:cBhvr>
                                      <p:tavLst>
                                        <p:tav tm="0">
                                          <p:val>
                                            <p:strVal val="#ppt_x"/>
                                          </p:val>
                                        </p:tav>
                                        <p:tav tm="100000">
                                          <p:val>
                                            <p:strVal val="#ppt_x"/>
                                          </p:val>
                                        </p:tav>
                                      </p:tavLst>
                                    </p:anim>
                                    <p:anim calcmode="lin" valueType="num">
                                      <p:cBhvr>
                                        <p:cTn id="204" dur="1000" fill="hold"/>
                                        <p:tgtEl>
                                          <p:spTgt spid="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1000"/>
                                        <p:tgtEl>
                                          <p:spTgt spid="47"/>
                                        </p:tgtEl>
                                      </p:cBhvr>
                                    </p:animEffect>
                                    <p:anim calcmode="lin" valueType="num">
                                      <p:cBhvr>
                                        <p:cTn id="208" dur="1000" fill="hold"/>
                                        <p:tgtEl>
                                          <p:spTgt spid="47"/>
                                        </p:tgtEl>
                                        <p:attrNameLst>
                                          <p:attrName>ppt_x</p:attrName>
                                        </p:attrNameLst>
                                      </p:cBhvr>
                                      <p:tavLst>
                                        <p:tav tm="0">
                                          <p:val>
                                            <p:strVal val="#ppt_x"/>
                                          </p:val>
                                        </p:tav>
                                        <p:tav tm="100000">
                                          <p:val>
                                            <p:strVal val="#ppt_x"/>
                                          </p:val>
                                        </p:tav>
                                      </p:tavLst>
                                    </p:anim>
                                    <p:anim calcmode="lin" valueType="num">
                                      <p:cBhvr>
                                        <p:cTn id="209" dur="1000" fill="hold"/>
                                        <p:tgtEl>
                                          <p:spTgt spid="47"/>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1000"/>
                                        <p:tgtEl>
                                          <p:spTgt spid="50"/>
                                        </p:tgtEl>
                                      </p:cBhvr>
                                    </p:animEffect>
                                    <p:anim calcmode="lin" valueType="num">
                                      <p:cBhvr>
                                        <p:cTn id="213" dur="1000" fill="hold"/>
                                        <p:tgtEl>
                                          <p:spTgt spid="50"/>
                                        </p:tgtEl>
                                        <p:attrNameLst>
                                          <p:attrName>ppt_x</p:attrName>
                                        </p:attrNameLst>
                                      </p:cBhvr>
                                      <p:tavLst>
                                        <p:tav tm="0">
                                          <p:val>
                                            <p:strVal val="#ppt_x"/>
                                          </p:val>
                                        </p:tav>
                                        <p:tav tm="100000">
                                          <p:val>
                                            <p:strVal val="#ppt_x"/>
                                          </p:val>
                                        </p:tav>
                                      </p:tavLst>
                                    </p:anim>
                                    <p:anim calcmode="lin" valueType="num">
                                      <p:cBhvr>
                                        <p:cTn id="214" dur="1000" fill="hold"/>
                                        <p:tgtEl>
                                          <p:spTgt spid="50"/>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44"/>
                                        </p:tgtEl>
                                        <p:attrNameLst>
                                          <p:attrName>style.visibility</p:attrName>
                                        </p:attrNameLst>
                                      </p:cBhvr>
                                      <p:to>
                                        <p:strVal val="visible"/>
                                      </p:to>
                                    </p:set>
                                    <p:animEffect transition="in" filter="fade">
                                      <p:cBhvr>
                                        <p:cTn id="217" dur="1000"/>
                                        <p:tgtEl>
                                          <p:spTgt spid="44"/>
                                        </p:tgtEl>
                                      </p:cBhvr>
                                    </p:animEffect>
                                    <p:anim calcmode="lin" valueType="num">
                                      <p:cBhvr>
                                        <p:cTn id="218" dur="1000" fill="hold"/>
                                        <p:tgtEl>
                                          <p:spTgt spid="44"/>
                                        </p:tgtEl>
                                        <p:attrNameLst>
                                          <p:attrName>ppt_x</p:attrName>
                                        </p:attrNameLst>
                                      </p:cBhvr>
                                      <p:tavLst>
                                        <p:tav tm="0">
                                          <p:val>
                                            <p:strVal val="#ppt_x"/>
                                          </p:val>
                                        </p:tav>
                                        <p:tav tm="100000">
                                          <p:val>
                                            <p:strVal val="#ppt_x"/>
                                          </p:val>
                                        </p:tav>
                                      </p:tavLst>
                                    </p:anim>
                                    <p:anim calcmode="lin" valueType="num">
                                      <p:cBhvr>
                                        <p:cTn id="219" dur="1000" fill="hold"/>
                                        <p:tgtEl>
                                          <p:spTgt spid="44"/>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46"/>
                                        </p:tgtEl>
                                        <p:attrNameLst>
                                          <p:attrName>style.visibility</p:attrName>
                                        </p:attrNameLst>
                                      </p:cBhvr>
                                      <p:to>
                                        <p:strVal val="visible"/>
                                      </p:to>
                                    </p:set>
                                    <p:animEffect transition="in" filter="fade">
                                      <p:cBhvr>
                                        <p:cTn id="222" dur="1000"/>
                                        <p:tgtEl>
                                          <p:spTgt spid="46"/>
                                        </p:tgtEl>
                                      </p:cBhvr>
                                    </p:animEffect>
                                    <p:anim calcmode="lin" valueType="num">
                                      <p:cBhvr>
                                        <p:cTn id="223" dur="1000" fill="hold"/>
                                        <p:tgtEl>
                                          <p:spTgt spid="46"/>
                                        </p:tgtEl>
                                        <p:attrNameLst>
                                          <p:attrName>ppt_x</p:attrName>
                                        </p:attrNameLst>
                                      </p:cBhvr>
                                      <p:tavLst>
                                        <p:tav tm="0">
                                          <p:val>
                                            <p:strVal val="#ppt_x"/>
                                          </p:val>
                                        </p:tav>
                                        <p:tav tm="100000">
                                          <p:val>
                                            <p:strVal val="#ppt_x"/>
                                          </p:val>
                                        </p:tav>
                                      </p:tavLst>
                                    </p:anim>
                                    <p:anim calcmode="lin" valueType="num">
                                      <p:cBhvr>
                                        <p:cTn id="224" dur="1000" fill="hold"/>
                                        <p:tgtEl>
                                          <p:spTgt spid="46"/>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58"/>
                                        </p:tgtEl>
                                        <p:attrNameLst>
                                          <p:attrName>style.visibility</p:attrName>
                                        </p:attrNameLst>
                                      </p:cBhvr>
                                      <p:to>
                                        <p:strVal val="visible"/>
                                      </p:to>
                                    </p:set>
                                    <p:animEffect transition="in" filter="fade">
                                      <p:cBhvr>
                                        <p:cTn id="227" dur="1000"/>
                                        <p:tgtEl>
                                          <p:spTgt spid="58"/>
                                        </p:tgtEl>
                                      </p:cBhvr>
                                    </p:animEffect>
                                    <p:anim calcmode="lin" valueType="num">
                                      <p:cBhvr>
                                        <p:cTn id="228" dur="1000" fill="hold"/>
                                        <p:tgtEl>
                                          <p:spTgt spid="58"/>
                                        </p:tgtEl>
                                        <p:attrNameLst>
                                          <p:attrName>ppt_x</p:attrName>
                                        </p:attrNameLst>
                                      </p:cBhvr>
                                      <p:tavLst>
                                        <p:tav tm="0">
                                          <p:val>
                                            <p:strVal val="#ppt_x"/>
                                          </p:val>
                                        </p:tav>
                                        <p:tav tm="100000">
                                          <p:val>
                                            <p:strVal val="#ppt_x"/>
                                          </p:val>
                                        </p:tav>
                                      </p:tavLst>
                                    </p:anim>
                                    <p:anim calcmode="lin" valueType="num">
                                      <p:cBhvr>
                                        <p:cTn id="229" dur="1000" fill="hold"/>
                                        <p:tgtEl>
                                          <p:spTgt spid="58"/>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60"/>
                                        </p:tgtEl>
                                        <p:attrNameLst>
                                          <p:attrName>style.visibility</p:attrName>
                                        </p:attrNameLst>
                                      </p:cBhvr>
                                      <p:to>
                                        <p:strVal val="visible"/>
                                      </p:to>
                                    </p:set>
                                    <p:animEffect transition="in" filter="fade">
                                      <p:cBhvr>
                                        <p:cTn id="232" dur="1000"/>
                                        <p:tgtEl>
                                          <p:spTgt spid="60"/>
                                        </p:tgtEl>
                                      </p:cBhvr>
                                    </p:animEffect>
                                    <p:anim calcmode="lin" valueType="num">
                                      <p:cBhvr>
                                        <p:cTn id="233" dur="1000" fill="hold"/>
                                        <p:tgtEl>
                                          <p:spTgt spid="60"/>
                                        </p:tgtEl>
                                        <p:attrNameLst>
                                          <p:attrName>ppt_x</p:attrName>
                                        </p:attrNameLst>
                                      </p:cBhvr>
                                      <p:tavLst>
                                        <p:tav tm="0">
                                          <p:val>
                                            <p:strVal val="#ppt_x"/>
                                          </p:val>
                                        </p:tav>
                                        <p:tav tm="100000">
                                          <p:val>
                                            <p:strVal val="#ppt_x"/>
                                          </p:val>
                                        </p:tav>
                                      </p:tavLst>
                                    </p:anim>
                                    <p:anim calcmode="lin" valueType="num">
                                      <p:cBhvr>
                                        <p:cTn id="234" dur="1000" fill="hold"/>
                                        <p:tgtEl>
                                          <p:spTgt spid="60"/>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62"/>
                                        </p:tgtEl>
                                        <p:attrNameLst>
                                          <p:attrName>style.visibility</p:attrName>
                                        </p:attrNameLst>
                                      </p:cBhvr>
                                      <p:to>
                                        <p:strVal val="visible"/>
                                      </p:to>
                                    </p:set>
                                    <p:animEffect transition="in" filter="fade">
                                      <p:cBhvr>
                                        <p:cTn id="237" dur="1000"/>
                                        <p:tgtEl>
                                          <p:spTgt spid="62"/>
                                        </p:tgtEl>
                                      </p:cBhvr>
                                    </p:animEffect>
                                    <p:anim calcmode="lin" valueType="num">
                                      <p:cBhvr>
                                        <p:cTn id="238" dur="1000" fill="hold"/>
                                        <p:tgtEl>
                                          <p:spTgt spid="62"/>
                                        </p:tgtEl>
                                        <p:attrNameLst>
                                          <p:attrName>ppt_x</p:attrName>
                                        </p:attrNameLst>
                                      </p:cBhvr>
                                      <p:tavLst>
                                        <p:tav tm="0">
                                          <p:val>
                                            <p:strVal val="#ppt_x"/>
                                          </p:val>
                                        </p:tav>
                                        <p:tav tm="100000">
                                          <p:val>
                                            <p:strVal val="#ppt_x"/>
                                          </p:val>
                                        </p:tav>
                                      </p:tavLst>
                                    </p:anim>
                                    <p:anim calcmode="lin" valueType="num">
                                      <p:cBhvr>
                                        <p:cTn id="239" dur="1000" fill="hold"/>
                                        <p:tgtEl>
                                          <p:spTgt spid="62"/>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68"/>
                                        </p:tgtEl>
                                        <p:attrNameLst>
                                          <p:attrName>style.visibility</p:attrName>
                                        </p:attrNameLst>
                                      </p:cBhvr>
                                      <p:to>
                                        <p:strVal val="visible"/>
                                      </p:to>
                                    </p:set>
                                    <p:animEffect transition="in" filter="fade">
                                      <p:cBhvr>
                                        <p:cTn id="242" dur="1000"/>
                                        <p:tgtEl>
                                          <p:spTgt spid="68"/>
                                        </p:tgtEl>
                                      </p:cBhvr>
                                    </p:animEffect>
                                    <p:anim calcmode="lin" valueType="num">
                                      <p:cBhvr>
                                        <p:cTn id="243" dur="1000" fill="hold"/>
                                        <p:tgtEl>
                                          <p:spTgt spid="68"/>
                                        </p:tgtEl>
                                        <p:attrNameLst>
                                          <p:attrName>ppt_x</p:attrName>
                                        </p:attrNameLst>
                                      </p:cBhvr>
                                      <p:tavLst>
                                        <p:tav tm="0">
                                          <p:val>
                                            <p:strVal val="#ppt_x"/>
                                          </p:val>
                                        </p:tav>
                                        <p:tav tm="100000">
                                          <p:val>
                                            <p:strVal val="#ppt_x"/>
                                          </p:val>
                                        </p:tav>
                                      </p:tavLst>
                                    </p:anim>
                                    <p:anim calcmode="lin" valueType="num">
                                      <p:cBhvr>
                                        <p:cTn id="244" dur="1000" fill="hold"/>
                                        <p:tgtEl>
                                          <p:spTgt spid="68"/>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0"/>
                                  </p:stCondLst>
                                  <p:childTnLst>
                                    <p:set>
                                      <p:cBhvr>
                                        <p:cTn id="246" dur="1" fill="hold">
                                          <p:stCondLst>
                                            <p:cond delay="0"/>
                                          </p:stCondLst>
                                        </p:cTn>
                                        <p:tgtEl>
                                          <p:spTgt spid="70"/>
                                        </p:tgtEl>
                                        <p:attrNameLst>
                                          <p:attrName>style.visibility</p:attrName>
                                        </p:attrNameLst>
                                      </p:cBhvr>
                                      <p:to>
                                        <p:strVal val="visible"/>
                                      </p:to>
                                    </p:set>
                                    <p:animEffect transition="in" filter="fade">
                                      <p:cBhvr>
                                        <p:cTn id="247" dur="1000"/>
                                        <p:tgtEl>
                                          <p:spTgt spid="70"/>
                                        </p:tgtEl>
                                      </p:cBhvr>
                                    </p:animEffect>
                                    <p:anim calcmode="lin" valueType="num">
                                      <p:cBhvr>
                                        <p:cTn id="248" dur="1000" fill="hold"/>
                                        <p:tgtEl>
                                          <p:spTgt spid="70"/>
                                        </p:tgtEl>
                                        <p:attrNameLst>
                                          <p:attrName>ppt_x</p:attrName>
                                        </p:attrNameLst>
                                      </p:cBhvr>
                                      <p:tavLst>
                                        <p:tav tm="0">
                                          <p:val>
                                            <p:strVal val="#ppt_x"/>
                                          </p:val>
                                        </p:tav>
                                        <p:tav tm="100000">
                                          <p:val>
                                            <p:strVal val="#ppt_x"/>
                                          </p:val>
                                        </p:tav>
                                      </p:tavLst>
                                    </p:anim>
                                    <p:anim calcmode="lin" valueType="num">
                                      <p:cBhvr>
                                        <p:cTn id="249" dur="1000" fill="hold"/>
                                        <p:tgtEl>
                                          <p:spTgt spid="70"/>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72"/>
                                        </p:tgtEl>
                                        <p:attrNameLst>
                                          <p:attrName>style.visibility</p:attrName>
                                        </p:attrNameLst>
                                      </p:cBhvr>
                                      <p:to>
                                        <p:strVal val="visible"/>
                                      </p:to>
                                    </p:set>
                                    <p:animEffect transition="in" filter="fade">
                                      <p:cBhvr>
                                        <p:cTn id="252" dur="1000"/>
                                        <p:tgtEl>
                                          <p:spTgt spid="72"/>
                                        </p:tgtEl>
                                      </p:cBhvr>
                                    </p:animEffect>
                                    <p:anim calcmode="lin" valueType="num">
                                      <p:cBhvr>
                                        <p:cTn id="253" dur="1000" fill="hold"/>
                                        <p:tgtEl>
                                          <p:spTgt spid="72"/>
                                        </p:tgtEl>
                                        <p:attrNameLst>
                                          <p:attrName>ppt_x</p:attrName>
                                        </p:attrNameLst>
                                      </p:cBhvr>
                                      <p:tavLst>
                                        <p:tav tm="0">
                                          <p:val>
                                            <p:strVal val="#ppt_x"/>
                                          </p:val>
                                        </p:tav>
                                        <p:tav tm="100000">
                                          <p:val>
                                            <p:strVal val="#ppt_x"/>
                                          </p:val>
                                        </p:tav>
                                      </p:tavLst>
                                    </p:anim>
                                    <p:anim calcmode="lin" valueType="num">
                                      <p:cBhvr>
                                        <p:cTn id="254" dur="1000" fill="hold"/>
                                        <p:tgtEl>
                                          <p:spTgt spid="72"/>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74"/>
                                        </p:tgtEl>
                                        <p:attrNameLst>
                                          <p:attrName>style.visibility</p:attrName>
                                        </p:attrNameLst>
                                      </p:cBhvr>
                                      <p:to>
                                        <p:strVal val="visible"/>
                                      </p:to>
                                    </p:set>
                                    <p:animEffect transition="in" filter="fade">
                                      <p:cBhvr>
                                        <p:cTn id="257" dur="1000"/>
                                        <p:tgtEl>
                                          <p:spTgt spid="74"/>
                                        </p:tgtEl>
                                      </p:cBhvr>
                                    </p:animEffect>
                                    <p:anim calcmode="lin" valueType="num">
                                      <p:cBhvr>
                                        <p:cTn id="258" dur="1000" fill="hold"/>
                                        <p:tgtEl>
                                          <p:spTgt spid="74"/>
                                        </p:tgtEl>
                                        <p:attrNameLst>
                                          <p:attrName>ppt_x</p:attrName>
                                        </p:attrNameLst>
                                      </p:cBhvr>
                                      <p:tavLst>
                                        <p:tav tm="0">
                                          <p:val>
                                            <p:strVal val="#ppt_x"/>
                                          </p:val>
                                        </p:tav>
                                        <p:tav tm="100000">
                                          <p:val>
                                            <p:strVal val="#ppt_x"/>
                                          </p:val>
                                        </p:tav>
                                      </p:tavLst>
                                    </p:anim>
                                    <p:anim calcmode="lin" valueType="num">
                                      <p:cBhvr>
                                        <p:cTn id="259" dur="1000" fill="hold"/>
                                        <p:tgtEl>
                                          <p:spTgt spid="74"/>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42"/>
                                        </p:tgtEl>
                                        <p:attrNameLst>
                                          <p:attrName>style.visibility</p:attrName>
                                        </p:attrNameLst>
                                      </p:cBhvr>
                                      <p:to>
                                        <p:strVal val="visible"/>
                                      </p:to>
                                    </p:set>
                                    <p:animEffect transition="in" filter="fade">
                                      <p:cBhvr>
                                        <p:cTn id="262" dur="1000"/>
                                        <p:tgtEl>
                                          <p:spTgt spid="42"/>
                                        </p:tgtEl>
                                      </p:cBhvr>
                                    </p:animEffect>
                                    <p:anim calcmode="lin" valueType="num">
                                      <p:cBhvr>
                                        <p:cTn id="263" dur="1000" fill="hold"/>
                                        <p:tgtEl>
                                          <p:spTgt spid="42"/>
                                        </p:tgtEl>
                                        <p:attrNameLst>
                                          <p:attrName>ppt_x</p:attrName>
                                        </p:attrNameLst>
                                      </p:cBhvr>
                                      <p:tavLst>
                                        <p:tav tm="0">
                                          <p:val>
                                            <p:strVal val="#ppt_x"/>
                                          </p:val>
                                        </p:tav>
                                        <p:tav tm="100000">
                                          <p:val>
                                            <p:strVal val="#ppt_x"/>
                                          </p:val>
                                        </p:tav>
                                      </p:tavLst>
                                    </p:anim>
                                    <p:anim calcmode="lin" valueType="num">
                                      <p:cBhvr>
                                        <p:cTn id="26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bldP spid="4" grpId="0"/>
      <p:bldP spid="38" grpId="0" animBg="1"/>
      <p:bldP spid="39" grpId="0"/>
      <p:bldP spid="34" grpId="0" animBg="1"/>
      <p:bldP spid="35" grpId="0"/>
      <p:bldP spid="6" grpId="0" build="p"/>
      <p:bldP spid="7" grpId="0" build="p"/>
      <p:bldP spid="8" grpId="0" build="p"/>
      <p:bldP spid="9" grpId="0" build="p"/>
      <p:bldP spid="10" grpId="0" build="p"/>
      <p:bldP spid="12" grpId="0" build="p"/>
      <p:bldP spid="13" grpId="0" build="p"/>
      <p:bldP spid="14" grpId="0" build="p"/>
      <p:bldP spid="16" grpId="0" build="p"/>
      <p:bldP spid="17" grpId="0" build="p"/>
      <p:bldP spid="15" grpId="0" build="p"/>
      <p:bldP spid="18" grpId="0" build="p"/>
      <p:bldP spid="19" grpId="0" build="p"/>
      <p:bldP spid="11" grpId="0" build="p"/>
      <p:bldP spid="20" grpId="0" build="p"/>
      <p:bldP spid="21" grpId="0" build="p"/>
      <p:bldP spid="22" grpId="0" build="p"/>
      <p:bldP spid="23" grpId="0" build="p"/>
      <p:bldP spid="24" grpId="0" build="p"/>
      <p:bldP spid="25" grpId="0" build="p"/>
      <p:bldP spid="26" grpId="0" build="p"/>
      <p:bldP spid="28" grpId="0" build="p"/>
      <p:bldP spid="29" grpId="0" build="p"/>
      <p:bldP spid="27" grpId="0" build="p"/>
      <p:bldP spid="30" grpId="0" build="p"/>
      <p:bldP spid="31" grpId="0" build="p"/>
      <p:bldP spid="40" grpId="0" animBg="1"/>
      <p:bldP spid="41" grpId="0"/>
      <p:bldP spid="64" grpId="0" animBg="1"/>
      <p:bldP spid="66" grpId="0"/>
      <p:bldP spid="36" grpId="0" animBg="1"/>
      <p:bldP spid="37" grpId="0"/>
      <p:bldP spid="5" grpId="0"/>
      <p:bldP spid="44" grpId="0" animBg="1"/>
      <p:bldP spid="46" grpId="0" animBg="1"/>
      <p:bldP spid="70" grpId="0" animBg="1"/>
      <p:bldP spid="72" grpId="0" animBg="1"/>
      <p:bldP spid="74"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0E36-EBE2-BC01-B027-8BE68F453EB2}"/>
              </a:ext>
            </a:extLst>
          </p:cNvPr>
          <p:cNvSpPr>
            <a:spLocks noGrp="1"/>
          </p:cNvSpPr>
          <p:nvPr>
            <p:ph type="title"/>
          </p:nvPr>
        </p:nvSpPr>
        <p:spPr>
          <a:xfrm>
            <a:off x="855177" y="668859"/>
            <a:ext cx="5446853" cy="927582"/>
          </a:xfrm>
        </p:spPr>
        <p:txBody>
          <a:bodyPr>
            <a:normAutofit fontScale="90000"/>
          </a:bodyPr>
          <a:lstStyle/>
          <a:p>
            <a:r>
              <a:rPr lang="en-US" sz="3200" dirty="0"/>
              <a:t>TRADITIONAL CATEGORIES OF PROPOSAL</a:t>
            </a:r>
          </a:p>
        </p:txBody>
      </p:sp>
      <p:sp>
        <p:nvSpPr>
          <p:cNvPr id="3" name="Slide Number Placeholder 2">
            <a:extLst>
              <a:ext uri="{FF2B5EF4-FFF2-40B4-BE49-F238E27FC236}">
                <a16:creationId xmlns:a16="http://schemas.microsoft.com/office/drawing/2014/main" id="{093E5E9F-28AF-417D-3F84-A13D158680BC}"/>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7" name="Title 1">
            <a:extLst>
              <a:ext uri="{FF2B5EF4-FFF2-40B4-BE49-F238E27FC236}">
                <a16:creationId xmlns:a16="http://schemas.microsoft.com/office/drawing/2014/main" id="{7ED8E751-EE55-BA3D-870F-A578242475FA}"/>
              </a:ext>
            </a:extLst>
          </p:cNvPr>
          <p:cNvSpPr txBox="1">
            <a:spLocks/>
          </p:cNvSpPr>
          <p:nvPr/>
        </p:nvSpPr>
        <p:spPr>
          <a:xfrm>
            <a:off x="944880" y="2162969"/>
            <a:ext cx="10058400" cy="565265"/>
          </a:xfrm>
          <a:prstGeom prst="rect">
            <a:avLst/>
          </a:prstGeom>
          <a:noFill/>
          <a:ln>
            <a:noFill/>
          </a:ln>
        </p:spPr>
        <p:txBody>
          <a:bodyPr spcFirstLastPara="1" vert="horz" wrap="square" lIns="91425" tIns="45700" rIns="91425" bIns="45700" rtlCol="0" anchor="ctr" anchorCtr="0">
            <a:normAutofit/>
          </a:bodyPr>
          <a:lstStyle>
            <a:defPPr>
              <a:defRPr lang="en-US"/>
            </a:defPPr>
            <a:lvl1pPr>
              <a:lnSpc>
                <a:spcPct val="90000"/>
              </a:lnSpc>
              <a:spcBef>
                <a:spcPts val="0"/>
              </a:spcBef>
              <a:buSzPts val="5400"/>
              <a:buFont typeface="Arial"/>
              <a:buNone/>
              <a:defRPr sz="3200">
                <a:latin typeface="+mj-lt"/>
                <a:ea typeface="+mj-ea"/>
                <a:cs typeface="+mj-cs"/>
              </a:defRPr>
            </a:lvl1pPr>
          </a:lstStyle>
          <a:p>
            <a:r>
              <a:rPr lang="en-US" dirty="0"/>
              <a:t>8. The Marketing Plan</a:t>
            </a:r>
          </a:p>
        </p:txBody>
      </p:sp>
      <p:sp>
        <p:nvSpPr>
          <p:cNvPr id="9" name="TextBox 8">
            <a:extLst>
              <a:ext uri="{FF2B5EF4-FFF2-40B4-BE49-F238E27FC236}">
                <a16:creationId xmlns:a16="http://schemas.microsoft.com/office/drawing/2014/main" id="{A5C52B5B-6BA7-DEE8-EF1C-9328975FAC42}"/>
              </a:ext>
            </a:extLst>
          </p:cNvPr>
          <p:cNvSpPr txBox="1"/>
          <p:nvPr/>
        </p:nvSpPr>
        <p:spPr>
          <a:xfrm>
            <a:off x="944880" y="2798454"/>
            <a:ext cx="6094070" cy="2793072"/>
          </a:xfrm>
          <a:prstGeom prst="rect">
            <a:avLst/>
          </a:prstGeom>
          <a:noFill/>
        </p:spPr>
        <p:txBody>
          <a:bodyPr wrap="square">
            <a:spAutoFit/>
          </a:bodyPr>
          <a:lstStyle/>
          <a:p>
            <a:pPr marL="457200" lvl="0" indent="-457200" algn="l" rtl="0">
              <a:lnSpc>
                <a:spcPct val="100000"/>
              </a:lnSpc>
              <a:spcBef>
                <a:spcPts val="900"/>
              </a:spcBef>
              <a:spcAft>
                <a:spcPts val="0"/>
              </a:spcAft>
              <a:buSzPct val="100000"/>
              <a:buFont typeface="Arial" panose="020B0604020202020204" pitchFamily="34" charset="0"/>
              <a:buChar char="•"/>
            </a:pPr>
            <a:r>
              <a:rPr lang="en-US" sz="2400" dirty="0"/>
              <a:t>Delivery is often the greatest challenge for Web-based services. How will people learn about you? </a:t>
            </a:r>
          </a:p>
          <a:p>
            <a:pPr marL="457200" lvl="0" indent="-457200" algn="l" rtl="0">
              <a:lnSpc>
                <a:spcPct val="100000"/>
              </a:lnSpc>
              <a:spcBef>
                <a:spcPts val="900"/>
              </a:spcBef>
              <a:spcAft>
                <a:spcPts val="0"/>
              </a:spcAft>
              <a:buSzPct val="100000"/>
              <a:buFont typeface="Arial" panose="020B0604020202020204" pitchFamily="34" charset="0"/>
              <a:buChar char="•"/>
            </a:pPr>
            <a:r>
              <a:rPr lang="en-US" sz="2400" dirty="0"/>
              <a:t>If you are bidding on a gross lot of food service supplies, this may not apply to you, but if an audience is required for success, you will need a marketing plan.</a:t>
            </a:r>
          </a:p>
        </p:txBody>
      </p:sp>
      <p:pic>
        <p:nvPicPr>
          <p:cNvPr id="10" name="Picture 2" descr="Marketing Mix là gì? Tầm quan trọng và 3 chiến lược Marketing Mix phổ biến">
            <a:extLst>
              <a:ext uri="{FF2B5EF4-FFF2-40B4-BE49-F238E27FC236}">
                <a16:creationId xmlns:a16="http://schemas.microsoft.com/office/drawing/2014/main" id="{F10D3098-4062-1A39-1E6A-B6066EB9B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932" y="263131"/>
            <a:ext cx="4767887" cy="3402881"/>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9;p4">
            <a:extLst>
              <a:ext uri="{FF2B5EF4-FFF2-40B4-BE49-F238E27FC236}">
                <a16:creationId xmlns:a16="http://schemas.microsoft.com/office/drawing/2014/main" id="{3B01F807-55F1-5A78-C9D0-546E6EE5BECD}"/>
              </a:ext>
            </a:extLst>
          </p:cNvPr>
          <p:cNvPicPr preferRelativeResize="0"/>
          <p:nvPr/>
        </p:nvPicPr>
        <p:blipFill rotWithShape="1">
          <a:blip r:embed="rId3">
            <a:alphaModFix/>
          </a:blip>
          <a:srcRect l="10164" t="6416" r="10363" b="6740"/>
          <a:stretch/>
        </p:blipFill>
        <p:spPr>
          <a:xfrm>
            <a:off x="7243932" y="3792603"/>
            <a:ext cx="4767888" cy="2928872"/>
          </a:xfrm>
          <a:prstGeom prst="rect">
            <a:avLst/>
          </a:prstGeom>
          <a:noFill/>
          <a:ln>
            <a:noFill/>
          </a:ln>
        </p:spPr>
      </p:pic>
    </p:spTree>
    <p:extLst>
      <p:ext uri="{BB962C8B-B14F-4D97-AF65-F5344CB8AC3E}">
        <p14:creationId xmlns:p14="http://schemas.microsoft.com/office/powerpoint/2010/main" val="90122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134;p5">
            <a:extLst>
              <a:ext uri="{FF2B5EF4-FFF2-40B4-BE49-F238E27FC236}">
                <a16:creationId xmlns:a16="http://schemas.microsoft.com/office/drawing/2014/main" id="{57F8E810-5154-A4A8-9E45-70FDB386684C}"/>
              </a:ext>
            </a:extLst>
          </p:cNvPr>
          <p:cNvSpPr txBox="1">
            <a:spLocks noGrp="1"/>
          </p:cNvSpPr>
          <p:nvPr>
            <p:ph type="title"/>
          </p:nvPr>
        </p:nvSpPr>
        <p:spPr>
          <a:xfrm>
            <a:off x="1066800" y="1573199"/>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Arial"/>
              <a:buNone/>
            </a:pPr>
            <a:r>
              <a:rPr lang="en-US" dirty="0"/>
              <a:t>Let’s practice!</a:t>
            </a:r>
            <a:endParaRPr dirty="0"/>
          </a:p>
        </p:txBody>
      </p:sp>
      <p:sp>
        <p:nvSpPr>
          <p:cNvPr id="45" name="Google Shape;135;p5">
            <a:extLst>
              <a:ext uri="{FF2B5EF4-FFF2-40B4-BE49-F238E27FC236}">
                <a16:creationId xmlns:a16="http://schemas.microsoft.com/office/drawing/2014/main" id="{3B7D0E9A-9274-6D3D-1294-91681C273F42}"/>
              </a:ext>
            </a:extLst>
          </p:cNvPr>
          <p:cNvSpPr txBox="1">
            <a:spLocks/>
          </p:cNvSpPr>
          <p:nvPr/>
        </p:nvSpPr>
        <p:spPr>
          <a:xfrm>
            <a:off x="1066800" y="2818435"/>
            <a:ext cx="3873532" cy="3015006"/>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SzPts val="1800"/>
              <a:buFont typeface="Arial" panose="020B0604020202020204" pitchFamily="34" charset="0"/>
              <a:buNone/>
            </a:pPr>
            <a:r>
              <a:rPr lang="en-US" sz="3200" dirty="0"/>
              <a:t>Let’s discuss and write the timeline and marketing plan of the project.</a:t>
            </a:r>
          </a:p>
        </p:txBody>
      </p:sp>
      <p:pic>
        <p:nvPicPr>
          <p:cNvPr id="46" name="Google Shape;136;p5">
            <a:extLst>
              <a:ext uri="{FF2B5EF4-FFF2-40B4-BE49-F238E27FC236}">
                <a16:creationId xmlns:a16="http://schemas.microsoft.com/office/drawing/2014/main" id="{0DDD03E0-D98F-2168-CC4A-3F6A6B2B278F}"/>
              </a:ext>
            </a:extLst>
          </p:cNvPr>
          <p:cNvPicPr preferRelativeResize="0"/>
          <p:nvPr/>
        </p:nvPicPr>
        <p:blipFill rotWithShape="1">
          <a:blip r:embed="rId2">
            <a:alphaModFix/>
          </a:blip>
          <a:srcRect/>
          <a:stretch/>
        </p:blipFill>
        <p:spPr>
          <a:xfrm>
            <a:off x="5056079" y="1024559"/>
            <a:ext cx="6877365" cy="5163156"/>
          </a:xfrm>
          <a:prstGeom prst="rect">
            <a:avLst/>
          </a:prstGeom>
          <a:noFill/>
          <a:ln>
            <a:noFill/>
          </a:ln>
        </p:spPr>
      </p:pic>
    </p:spTree>
    <p:extLst>
      <p:ext uri="{BB962C8B-B14F-4D97-AF65-F5344CB8AC3E}">
        <p14:creationId xmlns:p14="http://schemas.microsoft.com/office/powerpoint/2010/main" val="426886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E55DC5-874C-1034-296F-B0852783657A}"/>
              </a:ext>
            </a:extLst>
          </p:cNvPr>
          <p:cNvSpPr>
            <a:spLocks noGrp="1"/>
          </p:cNvSpPr>
          <p:nvPr>
            <p:ph type="title"/>
          </p:nvPr>
        </p:nvSpPr>
        <p:spPr>
          <a:xfrm>
            <a:off x="839788" y="714980"/>
            <a:ext cx="10515600" cy="640080"/>
          </a:xfrm>
        </p:spPr>
        <p:txBody>
          <a:bodyPr vert="horz" lIns="91440" tIns="45720" rIns="91440" bIns="45720" rtlCol="0" anchor="ctr">
            <a:normAutofit/>
          </a:bodyPr>
          <a:lstStyle/>
          <a:p>
            <a:r>
              <a:rPr lang="en-US" kern="1200">
                <a:latin typeface="+mj-lt"/>
                <a:ea typeface="+mj-ea"/>
                <a:cs typeface="+mj-cs"/>
              </a:rPr>
              <a:t>TRADITIONAL CATEGORIES OF PROPOSAL</a:t>
            </a:r>
          </a:p>
        </p:txBody>
      </p:sp>
      <p:sp>
        <p:nvSpPr>
          <p:cNvPr id="73" name="Text Placeholder 2">
            <a:extLst>
              <a:ext uri="{FF2B5EF4-FFF2-40B4-BE49-F238E27FC236}">
                <a16:creationId xmlns:a16="http://schemas.microsoft.com/office/drawing/2014/main" id="{0E861A78-F017-91CD-9F2E-888631251905}"/>
              </a:ext>
            </a:extLst>
          </p:cNvPr>
          <p:cNvSpPr>
            <a:spLocks noGrp="1"/>
          </p:cNvSpPr>
          <p:nvPr>
            <p:ph type="body" idx="1"/>
          </p:nvPr>
        </p:nvSpPr>
        <p:spPr>
          <a:xfrm>
            <a:off x="839788" y="1697736"/>
            <a:ext cx="5157787" cy="548640"/>
          </a:xfrm>
          <a:noFill/>
          <a:ln>
            <a:noFill/>
          </a:ln>
        </p:spPr>
        <p:txBody>
          <a:bodyPr spcFirstLastPara="1" vert="horz" wrap="square" lIns="91425" tIns="45700" rIns="91425" bIns="45700" rtlCol="0" anchor="ctr" anchorCtr="0">
            <a:normAutofit/>
          </a:bodyPr>
          <a:lstStyle/>
          <a:p>
            <a:pPr>
              <a:spcBef>
                <a:spcPts val="0"/>
              </a:spcBef>
              <a:buSzPts val="5400"/>
              <a:buFont typeface="Arial"/>
            </a:pPr>
            <a:r>
              <a:rPr lang="en-US" sz="3200" dirty="0">
                <a:latin typeface="+mj-lt"/>
                <a:ea typeface="+mj-ea"/>
                <a:cs typeface="+mj-cs"/>
              </a:rPr>
              <a:t>9. FINANCE</a:t>
            </a:r>
          </a:p>
        </p:txBody>
      </p:sp>
      <p:pic>
        <p:nvPicPr>
          <p:cNvPr id="1028" name="Picture 4" descr="A Guide to Finance - Stock On Deals">
            <a:extLst>
              <a:ext uri="{FF2B5EF4-FFF2-40B4-BE49-F238E27FC236}">
                <a16:creationId xmlns:a16="http://schemas.microsoft.com/office/drawing/2014/main" id="{C1E457EC-746F-A2E3-BB6B-90EE62561C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8213" y="2404311"/>
            <a:ext cx="5157787" cy="3649134"/>
          </a:xfrm>
          <a:prstGeom prst="rect">
            <a:avLst/>
          </a:prstGeom>
          <a:solidFill>
            <a:srgbClr val="FFFFFF"/>
          </a:solidFill>
        </p:spPr>
      </p:pic>
      <p:sp>
        <p:nvSpPr>
          <p:cNvPr id="10" name="TextBox 9">
            <a:extLst>
              <a:ext uri="{FF2B5EF4-FFF2-40B4-BE49-F238E27FC236}">
                <a16:creationId xmlns:a16="http://schemas.microsoft.com/office/drawing/2014/main" id="{C20C6530-8092-F732-5D59-B212BEDA0847}"/>
              </a:ext>
            </a:extLst>
          </p:cNvPr>
          <p:cNvSpPr txBox="1"/>
          <p:nvPr/>
        </p:nvSpPr>
        <p:spPr>
          <a:xfrm>
            <a:off x="6172200" y="2671762"/>
            <a:ext cx="5511800" cy="3684588"/>
          </a:xfrm>
          <a:prstGeom prst="rect">
            <a:avLst/>
          </a:prstGeom>
        </p:spPr>
        <p:txBody>
          <a:bodyPr vert="horz" lIns="91440" tIns="45720" rIns="91440" bIns="45720" rtlCol="0">
            <a:normAutofit/>
          </a:bodyPr>
          <a:lstStyle>
            <a:defPPr>
              <a:defRPr lang="en-US"/>
            </a:defPPr>
            <a:lvl1pPr marL="457200" lvl="0" indent="-457200">
              <a:lnSpc>
                <a:spcPct val="100000"/>
              </a:lnSpc>
              <a:spcBef>
                <a:spcPts val="900"/>
              </a:spcBef>
              <a:spcAft>
                <a:spcPts val="0"/>
              </a:spcAft>
              <a:buSzPct val="100000"/>
              <a:buFont typeface="Arial" panose="020B0604020202020204" pitchFamily="34" charset="0"/>
              <a:buChar char="•"/>
              <a:defRPr sz="2800"/>
            </a:lvl1pPr>
          </a:lstStyle>
          <a:p>
            <a:pPr indent="-228600">
              <a:lnSpc>
                <a:spcPct val="90000"/>
              </a:lnSpc>
            </a:pPr>
            <a:r>
              <a:rPr lang="en-US" sz="2400" dirty="0"/>
              <a:t>What are the initial costs, when can revenue be anticipated, when will there be a return on investment (if applicable)? </a:t>
            </a:r>
          </a:p>
          <a:p>
            <a:pPr indent="-228600">
              <a:lnSpc>
                <a:spcPct val="90000"/>
              </a:lnSpc>
            </a:pPr>
            <a:r>
              <a:rPr lang="en-US" sz="2400" dirty="0"/>
              <a:t>Again, the proposal may involve a one-time fixed cost, but if the product or service is to be delivered more than once and extended financial plan noting costs across time is required.</a:t>
            </a:r>
          </a:p>
        </p:txBody>
      </p:sp>
      <p:sp>
        <p:nvSpPr>
          <p:cNvPr id="75" name="Slide Number Placeholder 6">
            <a:extLst>
              <a:ext uri="{FF2B5EF4-FFF2-40B4-BE49-F238E27FC236}">
                <a16:creationId xmlns:a16="http://schemas.microsoft.com/office/drawing/2014/main" id="{2A135AAF-D841-113C-6F55-FDEB1E8ACC34}"/>
              </a:ext>
            </a:extLst>
          </p:cNvPr>
          <p:cNvSpPr>
            <a:spLocks noGrp="1"/>
          </p:cNvSpPr>
          <p:nvPr>
            <p:ph type="sldNum" sz="quarter" idx="12"/>
          </p:nvPr>
        </p:nvSpPr>
        <p:spPr>
          <a:xfrm>
            <a:off x="8610600" y="6356350"/>
            <a:ext cx="2743200" cy="365125"/>
          </a:xfrm>
        </p:spPr>
        <p:txBody>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32786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714980"/>
            <a:ext cx="10515600" cy="640080"/>
          </a:xfrm>
        </p:spPr>
        <p:txBody>
          <a:bodyPr>
            <a:normAutofit/>
          </a:bodyPr>
          <a:lstStyle/>
          <a:p>
            <a:r>
              <a:rPr lang="en-US" dirty="0"/>
              <a:t>Sample Financials </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36612" y="1819656"/>
            <a:ext cx="5157787" cy="548640"/>
          </a:xfrm>
        </p:spPr>
        <p:txBody>
          <a:bodyPr anchor="ctr" anchorCtr="0">
            <a:normAutofit/>
          </a:bodyPr>
          <a:lstStyle/>
          <a:p>
            <a:r>
              <a:rPr lang="en-US" b="1"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089211904"/>
              </p:ext>
            </p:extLst>
          </p:nvPr>
        </p:nvGraphicFramePr>
        <p:xfrm>
          <a:off x="839788" y="2386013"/>
          <a:ext cx="4947400" cy="3339134"/>
        </p:xfrm>
        <a:graphic>
          <a:graphicData uri="http://schemas.openxmlformats.org/drawingml/2006/table">
            <a:tbl>
              <a:tblPr firstRow="1" bandRow="1">
                <a:tableStyleId>{17292A2E-F333-43FB-9621-5CBBE7FDCDCB}</a:tableStyleId>
              </a:tblPr>
              <a:tblGrid>
                <a:gridCol w="989480">
                  <a:extLst>
                    <a:ext uri="{9D8B030D-6E8A-4147-A177-3AD203B41FA5}">
                      <a16:colId xmlns:a16="http://schemas.microsoft.com/office/drawing/2014/main" val="3233966979"/>
                    </a:ext>
                  </a:extLst>
                </a:gridCol>
                <a:gridCol w="989480">
                  <a:extLst>
                    <a:ext uri="{9D8B030D-6E8A-4147-A177-3AD203B41FA5}">
                      <a16:colId xmlns:a16="http://schemas.microsoft.com/office/drawing/2014/main" val="1158840958"/>
                    </a:ext>
                  </a:extLst>
                </a:gridCol>
                <a:gridCol w="989480">
                  <a:extLst>
                    <a:ext uri="{9D8B030D-6E8A-4147-A177-3AD203B41FA5}">
                      <a16:colId xmlns:a16="http://schemas.microsoft.com/office/drawing/2014/main" val="1014947327"/>
                    </a:ext>
                  </a:extLst>
                </a:gridCol>
                <a:gridCol w="989480">
                  <a:extLst>
                    <a:ext uri="{9D8B030D-6E8A-4147-A177-3AD203B41FA5}">
                      <a16:colId xmlns:a16="http://schemas.microsoft.com/office/drawing/2014/main" val="2653728004"/>
                    </a:ext>
                  </a:extLst>
                </a:gridCol>
                <a:gridCol w="989480">
                  <a:extLst>
                    <a:ext uri="{9D8B030D-6E8A-4147-A177-3AD203B41FA5}">
                      <a16:colId xmlns:a16="http://schemas.microsoft.com/office/drawing/2014/main" val="4218738779"/>
                    </a:ext>
                  </a:extLst>
                </a:gridCol>
              </a:tblGrid>
              <a:tr h="1010642">
                <a:tc>
                  <a:txBody>
                    <a:bodyPr/>
                    <a:lstStyle/>
                    <a:p>
                      <a:endParaRPr lang="en-US" sz="1400" dirty="0"/>
                    </a:p>
                  </a:txBody>
                  <a:tcPr>
                    <a:solidFill>
                      <a:schemeClr val="accent3"/>
                    </a:solidFill>
                  </a:tcPr>
                </a:tc>
                <a:tc>
                  <a:txBody>
                    <a:bodyPr/>
                    <a:lstStyle/>
                    <a:p>
                      <a:pPr algn="ctr"/>
                      <a:r>
                        <a:rPr lang="en-US" sz="1400" dirty="0">
                          <a:solidFill>
                            <a:schemeClr val="tx1"/>
                          </a:solidFill>
                        </a:rPr>
                        <a:t>Clients</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Orders</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Gross revenue</a:t>
                      </a:r>
                      <a:endParaRPr lang="ru-RU" sz="1400" dirty="0">
                        <a:solidFill>
                          <a:schemeClr val="tx1"/>
                        </a:solidFill>
                      </a:endParaRPr>
                    </a:p>
                  </a:txBody>
                  <a:tcPr marL="95186" marR="95186" marT="47593" marB="47593" anchor="ctr">
                    <a:solidFill>
                      <a:schemeClr val="accent3"/>
                    </a:solidFill>
                  </a:tcPr>
                </a:tc>
                <a:tc>
                  <a:txBody>
                    <a:bodyPr/>
                    <a:lstStyle/>
                    <a:p>
                      <a:pPr algn="ctr"/>
                      <a:r>
                        <a:rPr lang="en-US" sz="1400" dirty="0">
                          <a:solidFill>
                            <a:schemeClr val="tx1"/>
                          </a:solidFill>
                        </a:rPr>
                        <a:t>Net revenue</a:t>
                      </a:r>
                      <a:endParaRPr lang="ru-RU" sz="1400" dirty="0">
                        <a:solidFill>
                          <a:schemeClr val="tx1"/>
                        </a:solidFill>
                      </a:endParaRPr>
                    </a:p>
                  </a:txBody>
                  <a:tcPr marL="95186" marR="95186" marT="47593" marB="47593" anchor="ctr">
                    <a:solidFill>
                      <a:schemeClr val="accent3"/>
                    </a:solidFill>
                  </a:tcPr>
                </a:tc>
                <a:extLst>
                  <a:ext uri="{0D108BD9-81ED-4DB2-BD59-A6C34878D82A}">
                    <a16:rowId xmlns:a16="http://schemas.microsoft.com/office/drawing/2014/main" val="3213590700"/>
                  </a:ext>
                </a:extLst>
              </a:tr>
              <a:tr h="582123">
                <a:tc>
                  <a:txBody>
                    <a:bodyPr/>
                    <a:lstStyle/>
                    <a:p>
                      <a:pPr algn="ctr"/>
                      <a:r>
                        <a:rPr lang="en-US" sz="1400" dirty="0"/>
                        <a:t>2022</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82123">
                <a:tc>
                  <a:txBody>
                    <a:bodyPr/>
                    <a:lstStyle/>
                    <a:p>
                      <a:pPr algn="ctr"/>
                      <a:r>
                        <a:rPr lang="en-US" sz="1400" dirty="0"/>
                        <a:t>2023</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82123">
                <a:tc>
                  <a:txBody>
                    <a:bodyPr/>
                    <a:lstStyle/>
                    <a:p>
                      <a:pPr algn="ctr"/>
                      <a:r>
                        <a:rPr lang="en-US" sz="1400" dirty="0"/>
                        <a:t>2024</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82123">
                <a:tc>
                  <a:txBody>
                    <a:bodyPr/>
                    <a:lstStyle/>
                    <a:p>
                      <a:pPr algn="ctr"/>
                      <a:r>
                        <a:rPr lang="en-US" sz="1400" dirty="0"/>
                        <a:t>2025</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507480" y="1819656"/>
            <a:ext cx="5183188" cy="548640"/>
          </a:xfrm>
        </p:spPr>
        <p:txBody>
          <a:bodyPr anchor="ctr" anchorCtr="0">
            <a:normAutofit/>
          </a:bodyPr>
          <a:lstStyle/>
          <a:p>
            <a:r>
              <a:rPr lang="en-US" b="1"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4052920483"/>
              </p:ext>
            </p:extLst>
          </p:nvPr>
        </p:nvGraphicFramePr>
        <p:xfrm>
          <a:off x="6507480" y="2386013"/>
          <a:ext cx="5183188" cy="3684587"/>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3064F6DF-CF4C-4CB4-9EF7-54471D51073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4284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6920" y="574949"/>
            <a:ext cx="10515600" cy="640080"/>
          </a:xfrm>
        </p:spPr>
        <p:txBody>
          <a:bodyPr>
            <a:normAutofit/>
          </a:bodyPr>
          <a:lstStyle/>
          <a:p>
            <a:r>
              <a:rPr lang="en-US" dirty="0"/>
              <a:t>Sample Financials table</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1765553732"/>
              </p:ext>
            </p:extLst>
          </p:nvPr>
        </p:nvGraphicFramePr>
        <p:xfrm>
          <a:off x="838200" y="1353820"/>
          <a:ext cx="10515600" cy="4632277"/>
        </p:xfrm>
        <a:graphic>
          <a:graphicData uri="http://schemas.openxmlformats.org/drawingml/2006/table">
            <a:tbl>
              <a:tblPr firstRow="1" bandRow="1">
                <a:tableStyleId>{72833802-FEF1-4C79-8D5D-14CF1EAF98D9}</a:tableStyleId>
              </a:tblPr>
              <a:tblGrid>
                <a:gridCol w="2738120">
                  <a:extLst>
                    <a:ext uri="{9D8B030D-6E8A-4147-A177-3AD203B41FA5}">
                      <a16:colId xmlns:a16="http://schemas.microsoft.com/office/drawing/2014/main" val="3446012419"/>
                    </a:ext>
                  </a:extLst>
                </a:gridCol>
                <a:gridCol w="1468120">
                  <a:extLst>
                    <a:ext uri="{9D8B030D-6E8A-4147-A177-3AD203B41FA5}">
                      <a16:colId xmlns:a16="http://schemas.microsoft.com/office/drawing/2014/main" val="4052646397"/>
                    </a:ext>
                  </a:extLst>
                </a:gridCol>
                <a:gridCol w="2103120">
                  <a:extLst>
                    <a:ext uri="{9D8B030D-6E8A-4147-A177-3AD203B41FA5}">
                      <a16:colId xmlns:a16="http://schemas.microsoft.com/office/drawing/2014/main" val="1935352797"/>
                    </a:ext>
                  </a:extLst>
                </a:gridCol>
                <a:gridCol w="2103120">
                  <a:extLst>
                    <a:ext uri="{9D8B030D-6E8A-4147-A177-3AD203B41FA5}">
                      <a16:colId xmlns:a16="http://schemas.microsoft.com/office/drawing/2014/main" val="1218263486"/>
                    </a:ext>
                  </a:extLst>
                </a:gridCol>
                <a:gridCol w="2103120">
                  <a:extLst>
                    <a:ext uri="{9D8B030D-6E8A-4147-A177-3AD203B41FA5}">
                      <a16:colId xmlns:a16="http://schemas.microsoft.com/office/drawing/2014/main" val="3235153012"/>
                    </a:ext>
                  </a:extLst>
                </a:gridCol>
              </a:tblGrid>
              <a:tr h="356329">
                <a:tc>
                  <a:txBody>
                    <a:bodyPr/>
                    <a:lstStyle/>
                    <a:p>
                      <a:pPr algn="ctr" fontAlgn="b"/>
                      <a:r>
                        <a:rPr lang="en-US" sz="1400" b="1" i="0" u="none" strike="noStrike" dirty="0">
                          <a:solidFill>
                            <a:schemeClr val="bg1"/>
                          </a:solidFill>
                          <a:effectLst/>
                          <a:latin typeface="+mn-lt"/>
                        </a:rPr>
                        <a:t>DESCRIPTION</a:t>
                      </a:r>
                    </a:p>
                  </a:txBody>
                  <a:tcPr marL="288000" anchor="ctr"/>
                </a:tc>
                <a:tc>
                  <a:txBody>
                    <a:bodyPr/>
                    <a:lstStyle/>
                    <a:p>
                      <a:pPr algn="ctr" fontAlgn="b"/>
                      <a:r>
                        <a:rPr lang="en-US" sz="1300" b="1" u="none" strike="noStrike" dirty="0">
                          <a:solidFill>
                            <a:schemeClr val="bg1"/>
                          </a:solidFill>
                          <a:effectLst/>
                        </a:rPr>
                        <a:t>YEAR 1</a:t>
                      </a:r>
                      <a:endParaRPr lang="en-US" sz="1300" b="1" i="0" u="none" strike="noStrike" dirty="0">
                        <a:solidFill>
                          <a:schemeClr val="bg1"/>
                        </a:solidFill>
                        <a:effectLst/>
                        <a:latin typeface="+mn-lt"/>
                      </a:endParaRPr>
                    </a:p>
                  </a:txBody>
                  <a:tcPr anchor="ctr"/>
                </a:tc>
                <a:tc>
                  <a:txBody>
                    <a:bodyPr/>
                    <a:lstStyle/>
                    <a:p>
                      <a:pPr algn="ctr" fontAlgn="b"/>
                      <a:r>
                        <a:rPr lang="en-US" sz="1300" b="1" u="none" strike="noStrike" dirty="0">
                          <a:solidFill>
                            <a:schemeClr val="bg1"/>
                          </a:solidFill>
                          <a:effectLst/>
                        </a:rPr>
                        <a:t>YEAR 2</a:t>
                      </a:r>
                      <a:endParaRPr lang="en-US" sz="1300" b="1" i="0" u="none" strike="noStrike" dirty="0">
                        <a:solidFill>
                          <a:schemeClr val="bg1"/>
                        </a:solidFill>
                        <a:effectLst/>
                        <a:latin typeface="+mn-lt"/>
                      </a:endParaRPr>
                    </a:p>
                  </a:txBody>
                  <a:tcPr anchor="ctr"/>
                </a:tc>
                <a:tc>
                  <a:txBody>
                    <a:bodyPr/>
                    <a:lstStyle/>
                    <a:p>
                      <a:pPr algn="ctr" fontAlgn="b"/>
                      <a:r>
                        <a:rPr lang="en-US" sz="1300" b="1" u="none" strike="noStrike" dirty="0">
                          <a:solidFill>
                            <a:schemeClr val="bg1"/>
                          </a:solidFill>
                          <a:effectLst/>
                        </a:rPr>
                        <a:t>YEAR 3</a:t>
                      </a:r>
                      <a:endParaRPr lang="en-US" sz="1300" b="1" i="0" u="none" strike="noStrike" dirty="0">
                        <a:solidFill>
                          <a:schemeClr val="bg1"/>
                        </a:solidFill>
                        <a:effectLst/>
                        <a:latin typeface="+mn-lt"/>
                      </a:endParaRPr>
                    </a:p>
                  </a:txBody>
                  <a:tcPr anchor="ctr"/>
                </a:tc>
                <a:tc>
                  <a:txBody>
                    <a:bodyPr/>
                    <a:lstStyle/>
                    <a:p>
                      <a:pPr marL="0" algn="ctr" defTabSz="914400" rtl="0" eaLnBrk="1" fontAlgn="b" latinLnBrk="0" hangingPunct="1"/>
                      <a:r>
                        <a:rPr lang="en-US" sz="1300" b="1" u="none" strike="noStrike" kern="1200" dirty="0">
                          <a:solidFill>
                            <a:schemeClr val="bg1"/>
                          </a:solidFill>
                          <a:effectLst/>
                          <a:latin typeface="+mn-lt"/>
                          <a:ea typeface="+mn-ea"/>
                          <a:cs typeface="+mn-cs"/>
                        </a:rPr>
                        <a:t>DELTA</a:t>
                      </a:r>
                    </a:p>
                  </a:txBody>
                  <a:tcPr marR="274320" anchor="ctr"/>
                </a:tc>
                <a:extLst>
                  <a:ext uri="{0D108BD9-81ED-4DB2-BD59-A6C34878D82A}">
                    <a16:rowId xmlns:a16="http://schemas.microsoft.com/office/drawing/2014/main" val="4140773105"/>
                  </a:ext>
                </a:extLst>
              </a:tr>
              <a:tr h="356329">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56329">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56329">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56329">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56329">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56329">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56329">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56329">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56329">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4" name="Slide Number Placeholder 3">
            <a:extLst>
              <a:ext uri="{FF2B5EF4-FFF2-40B4-BE49-F238E27FC236}">
                <a16:creationId xmlns:a16="http://schemas.microsoft.com/office/drawing/2014/main" id="{83B2246F-CEE7-4406-BBDE-7117F1830EC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66997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414FEF-AC67-A109-9411-486D15CADB5F}"/>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6" name="TextBox 5">
            <a:extLst>
              <a:ext uri="{FF2B5EF4-FFF2-40B4-BE49-F238E27FC236}">
                <a16:creationId xmlns:a16="http://schemas.microsoft.com/office/drawing/2014/main" id="{32678942-A92A-E8A7-D863-E880D56F8B27}"/>
              </a:ext>
            </a:extLst>
          </p:cNvPr>
          <p:cNvSpPr txBox="1"/>
          <p:nvPr/>
        </p:nvSpPr>
        <p:spPr>
          <a:xfrm>
            <a:off x="838200" y="1650684"/>
            <a:ext cx="6096000" cy="547842"/>
          </a:xfrm>
          <a:prstGeom prst="rect">
            <a:avLst/>
          </a:prstGeom>
          <a:noFill/>
          <a:ln>
            <a:noFill/>
          </a:ln>
        </p:spPr>
        <p:txBody>
          <a:bodyPr spcFirstLastPara="1" vert="horz" wrap="square" lIns="91425" tIns="45700" rIns="91425" bIns="45700" rtlCol="0" anchor="ctr" anchorCtr="0">
            <a:normAutofit/>
          </a:bodyPr>
          <a:lstStyle>
            <a:lvl1pPr indent="0">
              <a:lnSpc>
                <a:spcPct val="90000"/>
              </a:lnSpc>
              <a:spcBef>
                <a:spcPts val="0"/>
              </a:spcBef>
              <a:buSzPts val="5400"/>
              <a:buFont typeface="Arial"/>
              <a:buNone/>
              <a:defRPr sz="3200" b="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10. CONCLUSION</a:t>
            </a:r>
          </a:p>
        </p:txBody>
      </p:sp>
      <p:sp>
        <p:nvSpPr>
          <p:cNvPr id="8" name="TextBox 7">
            <a:extLst>
              <a:ext uri="{FF2B5EF4-FFF2-40B4-BE49-F238E27FC236}">
                <a16:creationId xmlns:a16="http://schemas.microsoft.com/office/drawing/2014/main" id="{FD24809E-A61C-4289-56A4-9E6ED2FA9FB5}"/>
              </a:ext>
            </a:extLst>
          </p:cNvPr>
          <p:cNvSpPr txBox="1"/>
          <p:nvPr/>
        </p:nvSpPr>
        <p:spPr>
          <a:xfrm>
            <a:off x="924560" y="2652460"/>
            <a:ext cx="5029200" cy="2793072"/>
          </a:xfrm>
          <a:prstGeom prst="rect">
            <a:avLst/>
          </a:prstGeom>
          <a:noFill/>
        </p:spPr>
        <p:txBody>
          <a:bodyPr wrap="square">
            <a:spAutoFit/>
          </a:bodyPr>
          <a:lstStyle/>
          <a:p>
            <a:pPr marL="628650" lvl="0" indent="-285750" algn="l" rtl="0">
              <a:lnSpc>
                <a:spcPct val="100000"/>
              </a:lnSpc>
              <a:spcBef>
                <a:spcPts val="900"/>
              </a:spcBef>
              <a:spcAft>
                <a:spcPts val="0"/>
              </a:spcAft>
              <a:buSzPct val="100000"/>
              <a:buFont typeface="Arial" panose="020B0604020202020204" pitchFamily="34" charset="0"/>
              <a:buChar char="•"/>
            </a:pPr>
            <a:r>
              <a:rPr lang="en-US" sz="2800" dirty="0"/>
              <a:t>Like a speech or essay, restate your main points clearly.</a:t>
            </a:r>
          </a:p>
          <a:p>
            <a:pPr marL="628650" lvl="0" indent="-285750" algn="l" rtl="0">
              <a:lnSpc>
                <a:spcPct val="100000"/>
              </a:lnSpc>
              <a:spcBef>
                <a:spcPts val="900"/>
              </a:spcBef>
              <a:spcAft>
                <a:spcPts val="0"/>
              </a:spcAft>
              <a:buSzPct val="100000"/>
              <a:buFont typeface="Arial" panose="020B0604020202020204" pitchFamily="34" charset="0"/>
              <a:buChar char="•"/>
            </a:pPr>
            <a:r>
              <a:rPr lang="en-US" sz="2800" dirty="0"/>
              <a:t>Tie them together with a common them and make your proposal memorable.</a:t>
            </a:r>
          </a:p>
        </p:txBody>
      </p:sp>
      <p:pic>
        <p:nvPicPr>
          <p:cNvPr id="12" name="Picture 11" descr="Text, letter&#10;&#10;Description automatically generated">
            <a:extLst>
              <a:ext uri="{FF2B5EF4-FFF2-40B4-BE49-F238E27FC236}">
                <a16:creationId xmlns:a16="http://schemas.microsoft.com/office/drawing/2014/main" id="{16B66259-BEE6-00B7-48FD-1865E2BEE89B}"/>
              </a:ext>
            </a:extLst>
          </p:cNvPr>
          <p:cNvPicPr>
            <a:picLocks noChangeAspect="1"/>
          </p:cNvPicPr>
          <p:nvPr/>
        </p:nvPicPr>
        <p:blipFill>
          <a:blip r:embed="rId2"/>
          <a:stretch>
            <a:fillRect/>
          </a:stretch>
        </p:blipFill>
        <p:spPr>
          <a:xfrm rot="1308233">
            <a:off x="8395372" y="1957520"/>
            <a:ext cx="3011610" cy="4257040"/>
          </a:xfrm>
          <a:prstGeom prst="rect">
            <a:avLst/>
          </a:prstGeom>
          <a:ln>
            <a:solidFill>
              <a:schemeClr val="bg2"/>
            </a:solidFill>
          </a:ln>
        </p:spPr>
      </p:pic>
      <p:pic>
        <p:nvPicPr>
          <p:cNvPr id="14" name="Picture 13" descr="Text, letter&#10;&#10;Description automatically generated">
            <a:extLst>
              <a:ext uri="{FF2B5EF4-FFF2-40B4-BE49-F238E27FC236}">
                <a16:creationId xmlns:a16="http://schemas.microsoft.com/office/drawing/2014/main" id="{4E54105C-5C5C-5A23-B353-35F5800125EC}"/>
              </a:ext>
            </a:extLst>
          </p:cNvPr>
          <p:cNvPicPr>
            <a:picLocks noChangeAspect="1"/>
          </p:cNvPicPr>
          <p:nvPr/>
        </p:nvPicPr>
        <p:blipFill>
          <a:blip r:embed="rId3"/>
          <a:stretch>
            <a:fillRect/>
          </a:stretch>
        </p:blipFill>
        <p:spPr>
          <a:xfrm rot="20044245">
            <a:off x="6142955" y="662139"/>
            <a:ext cx="3914787" cy="5533720"/>
          </a:xfrm>
          <a:prstGeom prst="rect">
            <a:avLst/>
          </a:prstGeom>
          <a:ln>
            <a:solidFill>
              <a:schemeClr val="bg2"/>
            </a:solidFill>
          </a:ln>
        </p:spPr>
      </p:pic>
      <p:sp>
        <p:nvSpPr>
          <p:cNvPr id="2" name="Title 1">
            <a:extLst>
              <a:ext uri="{FF2B5EF4-FFF2-40B4-BE49-F238E27FC236}">
                <a16:creationId xmlns:a16="http://schemas.microsoft.com/office/drawing/2014/main" id="{18702D86-11FD-645A-E426-E7F1B4FF02FA}"/>
              </a:ext>
            </a:extLst>
          </p:cNvPr>
          <p:cNvSpPr>
            <a:spLocks noGrp="1"/>
          </p:cNvSpPr>
          <p:nvPr>
            <p:ph type="title"/>
          </p:nvPr>
        </p:nvSpPr>
        <p:spPr/>
        <p:txBody>
          <a:bodyPr>
            <a:normAutofit/>
          </a:bodyPr>
          <a:lstStyle/>
          <a:p>
            <a:r>
              <a:rPr lang="en-US" sz="3200" dirty="0"/>
              <a:t>TRADITIONAL CATEGORIES OF PROPOSAL</a:t>
            </a:r>
          </a:p>
        </p:txBody>
      </p:sp>
    </p:spTree>
    <p:extLst>
      <p:ext uri="{BB962C8B-B14F-4D97-AF65-F5344CB8AC3E}">
        <p14:creationId xmlns:p14="http://schemas.microsoft.com/office/powerpoint/2010/main" val="258381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{61F6D31B-41CD-4A46-BD1A-CB1525AD7343}tf10081922_win32</Template>
  <TotalTime>462</TotalTime>
  <Words>652</Words>
  <Application>Microsoft Macintosh PowerPoint</Application>
  <PresentationFormat>Widescreen</PresentationFormat>
  <Paragraphs>178</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Quire Sans Pro Light</vt:lpstr>
      <vt:lpstr>Tisa Offc Serif Pro</vt:lpstr>
      <vt:lpstr>Wingdings</vt:lpstr>
      <vt:lpstr>Office Theme</vt:lpstr>
      <vt:lpstr>BUSINESS PROPOSAL (cont.)</vt:lpstr>
      <vt:lpstr>TRADITIONAL CATEGORIES OF PROPOSAL</vt:lpstr>
      <vt:lpstr>Sample of a Milestone Timeline</vt:lpstr>
      <vt:lpstr>TRADITIONAL CATEGORIES OF PROPOSAL</vt:lpstr>
      <vt:lpstr>Let’s practice!</vt:lpstr>
      <vt:lpstr>TRADITIONAL CATEGORIES OF PROPOSAL</vt:lpstr>
      <vt:lpstr>Sample Financials </vt:lpstr>
      <vt:lpstr>Sample Financials table</vt:lpstr>
      <vt:lpstr>TRADITIONAL CATEGORIES OF PROPOSAL</vt:lpstr>
      <vt:lpstr>Let’s practice!</vt:lpstr>
      <vt:lpstr> Ethos, Pathos, and Logos </vt:lpstr>
      <vt:lpstr>Activity</vt:lpstr>
      <vt:lpstr> Professional</vt:lpstr>
      <vt:lpstr>Persuasive proposals</vt:lpstr>
      <vt:lpstr>Two Types of Business Proposals</vt:lpstr>
      <vt:lpstr>Sample Business Proposal</vt:lpstr>
      <vt:lpstr>Finalize your project proposal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PROPOSAL</dc:title>
  <dc:creator>user795</dc:creator>
  <cp:lastModifiedBy>Microsoft Office User</cp:lastModifiedBy>
  <cp:revision>37</cp:revision>
  <dcterms:created xsi:type="dcterms:W3CDTF">2022-05-11T10:46:20Z</dcterms:created>
  <dcterms:modified xsi:type="dcterms:W3CDTF">2023-08-25T10:00:05Z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